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2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notesSlides/notesSlide2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notesSlides/notesSlide25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notesSlides/notesSlide26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notesSlides/notesSlide27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notesSlides/notesSlide28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3.xml" ContentType="application/vnd.openxmlformats-officedocument.themeOverride+xml"/>
  <Override PartName="/ppt/notesSlides/notesSlide29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4.xml" ContentType="application/vnd.openxmlformats-officedocument.themeOverride+xml"/>
  <Override PartName="/ppt/notesSlides/notesSlide30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5.xml" ContentType="application/vnd.openxmlformats-officedocument.themeOverride+xml"/>
  <Override PartName="/ppt/notesSlides/notesSlide31.xml" ContentType="application/vnd.openxmlformats-officedocument.presentationml.notesSl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6.xml" ContentType="application/vnd.openxmlformats-officedocument.themeOverr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7" r:id="rId15"/>
    <p:sldId id="269" r:id="rId16"/>
    <p:sldId id="290" r:id="rId17"/>
    <p:sldId id="291" r:id="rId18"/>
    <p:sldId id="289" r:id="rId19"/>
    <p:sldId id="292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86" r:id="rId28"/>
    <p:sldId id="277" r:id="rId29"/>
    <p:sldId id="278" r:id="rId30"/>
    <p:sldId id="279" r:id="rId31"/>
    <p:sldId id="280" r:id="rId32"/>
    <p:sldId id="293" r:id="rId33"/>
    <p:sldId id="282" r:id="rId34"/>
    <p:sldId id="283" r:id="rId35"/>
    <p:sldId id="284" r:id="rId36"/>
    <p:sldId id="285" r:id="rId37"/>
  </p:sldIdLst>
  <p:sldSz cx="12192000" cy="68580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E0276F-A134-416F-BFD5-474C1F5A5ACD}">
  <a:tblStyle styleId="{9DE0276F-A134-416F-BFD5-474C1F5A5A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6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package" Target="../embeddings/Microsoft_Excel_Worksheet15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sz="1600" dirty="0"/>
              <a:t>Clustering of </a:t>
            </a:r>
            <a:r>
              <a:rPr lang="nl-NL" sz="1600" dirty="0" err="1"/>
              <a:t>larvae</a:t>
            </a:r>
            <a:r>
              <a:rPr lang="nl-NL" sz="1600" dirty="0"/>
              <a:t> </a:t>
            </a:r>
            <a:r>
              <a:rPr lang="nl-NL" sz="1600" dirty="0" err="1"/>
              <a:t>for</a:t>
            </a:r>
            <a:r>
              <a:rPr lang="nl-NL" sz="1600" dirty="0"/>
              <a:t> </a:t>
            </a:r>
            <a:r>
              <a:rPr lang="nl-NL" sz="1600" dirty="0" err="1"/>
              <a:t>several</a:t>
            </a:r>
            <a:r>
              <a:rPr lang="nl-NL" sz="1600" dirty="0"/>
              <a:t> </a:t>
            </a:r>
            <a:r>
              <a:rPr lang="nl-NL" sz="1600" dirty="0" err="1"/>
              <a:t>amounts</a:t>
            </a:r>
            <a:r>
              <a:rPr lang="nl-NL" sz="1600" dirty="0"/>
              <a:t> of </a:t>
            </a:r>
            <a:r>
              <a:rPr lang="nl-NL" sz="1600" dirty="0" err="1"/>
              <a:t>ants</a:t>
            </a:r>
            <a:endParaRPr lang="nl-NL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20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Sheet1!$B$10:$F$10</c:f>
                <c:numCache>
                  <c:formatCode>General</c:formatCode>
                  <c:ptCount val="5"/>
                  <c:pt idx="0">
                    <c:v>0.1931624058304787</c:v>
                  </c:pt>
                  <c:pt idx="1">
                    <c:v>0.23042689525962087</c:v>
                  </c:pt>
                  <c:pt idx="2">
                    <c:v>0.26917456251804817</c:v>
                  </c:pt>
                  <c:pt idx="3">
                    <c:v>0.16652382531325527</c:v>
                  </c:pt>
                  <c:pt idx="4">
                    <c:v>0.10187146710490272</c:v>
                  </c:pt>
                </c:numCache>
              </c:numRef>
            </c:plus>
            <c:minus>
              <c:numRef>
                <c:f>Sheet1!$B$10:$F$10</c:f>
                <c:numCache>
                  <c:formatCode>General</c:formatCode>
                  <c:ptCount val="5"/>
                  <c:pt idx="0">
                    <c:v>0.1931624058304787</c:v>
                  </c:pt>
                  <c:pt idx="1">
                    <c:v>0.23042689525962087</c:v>
                  </c:pt>
                  <c:pt idx="2">
                    <c:v>0.26917456251804817</c:v>
                  </c:pt>
                  <c:pt idx="3">
                    <c:v>0.16652382531325527</c:v>
                  </c:pt>
                  <c:pt idx="4">
                    <c:v>0.10187146710490272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Sheet1!$B$9:$F$9</c:f>
              <c:numCache>
                <c:formatCode>General</c:formatCode>
                <c:ptCount val="5"/>
                <c:pt idx="0">
                  <c:v>3.519342670005444</c:v>
                </c:pt>
                <c:pt idx="1">
                  <c:v>4.7858846210156871</c:v>
                </c:pt>
                <c:pt idx="2">
                  <c:v>3.4703483019484196</c:v>
                </c:pt>
                <c:pt idx="3">
                  <c:v>3.4113345766474295</c:v>
                </c:pt>
                <c:pt idx="4">
                  <c:v>3.3558068037939202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4AF-4681-802E-0EB3EE26B262}"/>
            </c:ext>
          </c:extLst>
        </c:ser>
        <c:ser>
          <c:idx val="1"/>
          <c:order val="1"/>
          <c:tx>
            <c:strRef>
              <c:f>Sheet1!$A$12</c:f>
              <c:strCache>
                <c:ptCount val="1"/>
                <c:pt idx="0">
                  <c:v>40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Sheet1!$B$18:$F$18</c:f>
                <c:numCache>
                  <c:formatCode>General</c:formatCode>
                  <c:ptCount val="5"/>
                  <c:pt idx="0">
                    <c:v>0.13768645448164407</c:v>
                  </c:pt>
                  <c:pt idx="1">
                    <c:v>0.34014433221086365</c:v>
                  </c:pt>
                  <c:pt idx="2">
                    <c:v>0.20840072475511701</c:v>
                  </c:pt>
                  <c:pt idx="3">
                    <c:v>0.16000806091654024</c:v>
                  </c:pt>
                  <c:pt idx="4">
                    <c:v>0.4161855355915498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8.2623816448469153E-2</c:v>
                  </c:pt>
                  <c:pt idx="1">
                    <c:v>0.79825825259513183</c:v>
                  </c:pt>
                  <c:pt idx="2">
                    <c:v>0.1499911849140656</c:v>
                  </c:pt>
                  <c:pt idx="3">
                    <c:v>0.1577197880191025</c:v>
                  </c:pt>
                  <c:pt idx="4">
                    <c:v>0.25983848407160004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2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Sheet1!$B$17:$F$17</c:f>
              <c:numCache>
                <c:formatCode>General</c:formatCode>
                <c:ptCount val="5"/>
                <c:pt idx="0">
                  <c:v>3.4561371154161487</c:v>
                </c:pt>
                <c:pt idx="1">
                  <c:v>6.1694155982483379</c:v>
                </c:pt>
                <c:pt idx="2">
                  <c:v>4.4715498840219805</c:v>
                </c:pt>
                <c:pt idx="3">
                  <c:v>4.1082494220850041</c:v>
                </c:pt>
                <c:pt idx="4">
                  <c:v>4.2947577256335112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4AF-4681-802E-0EB3EE26B262}"/>
            </c:ext>
          </c:extLst>
        </c:ser>
        <c:ser>
          <c:idx val="2"/>
          <c:order val="2"/>
          <c:tx>
            <c:strRef>
              <c:f>Sheet1!$A$20</c:f>
              <c:strCache>
                <c:ptCount val="1"/>
                <c:pt idx="0">
                  <c:v>60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8.2623816448469153E-2</c:v>
                  </c:pt>
                  <c:pt idx="1">
                    <c:v>0.79825825259513183</c:v>
                  </c:pt>
                  <c:pt idx="2">
                    <c:v>0.1499911849140656</c:v>
                  </c:pt>
                  <c:pt idx="3">
                    <c:v>0.1577197880191025</c:v>
                  </c:pt>
                  <c:pt idx="4">
                    <c:v>0.25983848407160004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8.2623816448469153E-2</c:v>
                  </c:pt>
                  <c:pt idx="1">
                    <c:v>0.79825825259513183</c:v>
                  </c:pt>
                  <c:pt idx="2">
                    <c:v>0.1499911849140656</c:v>
                  </c:pt>
                  <c:pt idx="3">
                    <c:v>0.1577197880191025</c:v>
                  </c:pt>
                  <c:pt idx="4">
                    <c:v>0.25983848407160004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3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3.1587459170856826</c:v>
                </c:pt>
                <c:pt idx="1">
                  <c:v>8.5735129103711678</c:v>
                </c:pt>
                <c:pt idx="2">
                  <c:v>6.3935541737328077</c:v>
                </c:pt>
                <c:pt idx="3">
                  <c:v>5.129466132773512</c:v>
                </c:pt>
                <c:pt idx="4">
                  <c:v>5.0642681531010227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4AF-4681-802E-0EB3EE26B262}"/>
            </c:ext>
          </c:extLst>
        </c:ser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3.1524652798909059</c:v>
                </c:pt>
                <c:pt idx="1">
                  <c:v>9.7332374313751799</c:v>
                </c:pt>
                <c:pt idx="2">
                  <c:v>8.2541501198324685</c:v>
                </c:pt>
                <c:pt idx="3">
                  <c:v>6.4982456870063414</c:v>
                </c:pt>
                <c:pt idx="4">
                  <c:v>4.8801265050181586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44AF-4681-802E-0EB3EE26B262}"/>
            </c:ext>
          </c:extLst>
        </c:ser>
        <c:ser>
          <c:idx val="4"/>
          <c:order val="4"/>
          <c:tx>
            <c:strRef>
              <c:f>Sheet1!$A$36</c:f>
              <c:strCache>
                <c:ptCount val="1"/>
                <c:pt idx="0">
                  <c:v>100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errBars>
            <c:errDir val="y"/>
            <c:errBarType val="both"/>
            <c:errValType val="stdErr"/>
            <c:noEndCap val="0"/>
            <c:spPr>
              <a:noFill/>
              <a:ln w="9525" cap="flat" cmpd="sng" algn="ctr">
                <a:solidFill>
                  <a:schemeClr val="accent5"/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Sheet1!$B$41:$F$41</c:f>
              <c:numCache>
                <c:formatCode>General</c:formatCode>
                <c:ptCount val="5"/>
                <c:pt idx="0">
                  <c:v>3.1849207519015899</c:v>
                </c:pt>
                <c:pt idx="1">
                  <c:v>9.9305083383803687</c:v>
                </c:pt>
                <c:pt idx="2">
                  <c:v>7.6194294066393295</c:v>
                </c:pt>
                <c:pt idx="3">
                  <c:v>6.6872428023793873</c:v>
                </c:pt>
                <c:pt idx="4">
                  <c:v>5.0511098478489336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44AF-4681-802E-0EB3EE26B2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100" dirty="0" err="1"/>
                  <a:t>Weight</a:t>
                </a:r>
                <a:r>
                  <a:rPr lang="nl-NL" sz="1100" dirty="0"/>
                  <a:t> of </a:t>
                </a:r>
                <a:r>
                  <a:rPr lang="nl-NL" sz="1100" dirty="0" err="1"/>
                  <a:t>larvae</a:t>
                </a:r>
                <a:r>
                  <a:rPr lang="nl-NL" sz="1100" dirty="0"/>
                  <a:t> (length</a:t>
                </a:r>
                <a:r>
                  <a:rPr lang="nl-NL" sz="1100" baseline="30000" dirty="0"/>
                  <a:t>3</a:t>
                </a:r>
                <a:r>
                  <a:rPr lang="nl-NL" sz="11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  <c:max val="13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100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sz="1600" dirty="0"/>
              <a:t>Clustering of </a:t>
            </a:r>
            <a:r>
              <a:rPr lang="nl-NL" sz="1600" dirty="0" err="1"/>
              <a:t>larvae</a:t>
            </a:r>
            <a:r>
              <a:rPr lang="nl-NL" sz="1600" dirty="0"/>
              <a:t> </a:t>
            </a:r>
            <a:r>
              <a:rPr lang="nl-NL" sz="1600" dirty="0" err="1"/>
              <a:t>for</a:t>
            </a:r>
            <a:r>
              <a:rPr lang="nl-NL" sz="1600" dirty="0"/>
              <a:t> </a:t>
            </a:r>
            <a:r>
              <a:rPr lang="nl-NL" sz="1600" dirty="0" err="1"/>
              <a:t>several</a:t>
            </a:r>
            <a:r>
              <a:rPr lang="nl-NL" sz="1600" dirty="0"/>
              <a:t> </a:t>
            </a:r>
            <a:r>
              <a:rPr lang="nl-NL" sz="1600" dirty="0" err="1"/>
              <a:t>amounts</a:t>
            </a:r>
            <a:r>
              <a:rPr lang="nl-NL" sz="1600" dirty="0"/>
              <a:t> of </a:t>
            </a:r>
            <a:r>
              <a:rPr lang="nl-NL" sz="1600" dirty="0" err="1"/>
              <a:t>ants</a:t>
            </a:r>
            <a:endParaRPr lang="nl-NL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20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Sheet1!$B$10:$F$10</c:f>
                <c:numCache>
                  <c:formatCode>General</c:formatCode>
                  <c:ptCount val="5"/>
                  <c:pt idx="0">
                    <c:v>0.1931624058304787</c:v>
                  </c:pt>
                  <c:pt idx="1">
                    <c:v>0.23042689525962087</c:v>
                  </c:pt>
                  <c:pt idx="2">
                    <c:v>0.26917456251804817</c:v>
                  </c:pt>
                  <c:pt idx="3">
                    <c:v>0.16652382531325527</c:v>
                  </c:pt>
                  <c:pt idx="4">
                    <c:v>0.10187146710490272</c:v>
                  </c:pt>
                </c:numCache>
              </c:numRef>
            </c:plus>
            <c:minus>
              <c:numRef>
                <c:f>Sheet1!$B$10:$F$10</c:f>
                <c:numCache>
                  <c:formatCode>General</c:formatCode>
                  <c:ptCount val="5"/>
                  <c:pt idx="0">
                    <c:v>0.1931624058304787</c:v>
                  </c:pt>
                  <c:pt idx="1">
                    <c:v>0.23042689525962087</c:v>
                  </c:pt>
                  <c:pt idx="2">
                    <c:v>0.26917456251804817</c:v>
                  </c:pt>
                  <c:pt idx="3">
                    <c:v>0.16652382531325527</c:v>
                  </c:pt>
                  <c:pt idx="4">
                    <c:v>0.10187146710490272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Sheet1!$B$9:$F$9</c:f>
              <c:numCache>
                <c:formatCode>General</c:formatCode>
                <c:ptCount val="5"/>
                <c:pt idx="0">
                  <c:v>3.519342670005444</c:v>
                </c:pt>
                <c:pt idx="1">
                  <c:v>4.7858846210156871</c:v>
                </c:pt>
                <c:pt idx="2">
                  <c:v>3.4703483019484196</c:v>
                </c:pt>
                <c:pt idx="3">
                  <c:v>3.4113345766474295</c:v>
                </c:pt>
                <c:pt idx="4">
                  <c:v>3.3558068037939202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262-4D48-9C49-D2FEB041903D}"/>
            </c:ext>
          </c:extLst>
        </c:ser>
        <c:ser>
          <c:idx val="1"/>
          <c:order val="1"/>
          <c:tx>
            <c:strRef>
              <c:f>Sheet1!$A$12</c:f>
              <c:strCache>
                <c:ptCount val="1"/>
                <c:pt idx="0">
                  <c:v>40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Sheet1!$B$18:$F$18</c:f>
                <c:numCache>
                  <c:formatCode>General</c:formatCode>
                  <c:ptCount val="5"/>
                  <c:pt idx="0">
                    <c:v>0.13768645448164407</c:v>
                  </c:pt>
                  <c:pt idx="1">
                    <c:v>0.34014433221086365</c:v>
                  </c:pt>
                  <c:pt idx="2">
                    <c:v>0.20840072475511701</c:v>
                  </c:pt>
                  <c:pt idx="3">
                    <c:v>0.16000806091654024</c:v>
                  </c:pt>
                  <c:pt idx="4">
                    <c:v>0.4161855355915498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8.2623816448469153E-2</c:v>
                  </c:pt>
                  <c:pt idx="1">
                    <c:v>0.79825825259513183</c:v>
                  </c:pt>
                  <c:pt idx="2">
                    <c:v>0.1499911849140656</c:v>
                  </c:pt>
                  <c:pt idx="3">
                    <c:v>0.1577197880191025</c:v>
                  </c:pt>
                  <c:pt idx="4">
                    <c:v>0.25983848407160004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2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Sheet1!$B$17:$F$17</c:f>
              <c:numCache>
                <c:formatCode>General</c:formatCode>
                <c:ptCount val="5"/>
                <c:pt idx="0">
                  <c:v>3.4561371154161487</c:v>
                </c:pt>
                <c:pt idx="1">
                  <c:v>6.1694155982483379</c:v>
                </c:pt>
                <c:pt idx="2">
                  <c:v>4.4715498840219805</c:v>
                </c:pt>
                <c:pt idx="3">
                  <c:v>4.1082494220850041</c:v>
                </c:pt>
                <c:pt idx="4">
                  <c:v>4.2947577256335112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262-4D48-9C49-D2FEB041903D}"/>
            </c:ext>
          </c:extLst>
        </c:ser>
        <c:ser>
          <c:idx val="2"/>
          <c:order val="2"/>
          <c:tx>
            <c:strRef>
              <c:f>Sheet1!$A$20</c:f>
              <c:strCache>
                <c:ptCount val="1"/>
                <c:pt idx="0">
                  <c:v>60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8.2623816448469153E-2</c:v>
                  </c:pt>
                  <c:pt idx="1">
                    <c:v>0.79825825259513183</c:v>
                  </c:pt>
                  <c:pt idx="2">
                    <c:v>0.1499911849140656</c:v>
                  </c:pt>
                  <c:pt idx="3">
                    <c:v>0.1577197880191025</c:v>
                  </c:pt>
                  <c:pt idx="4">
                    <c:v>0.25983848407160004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8.2623816448469153E-2</c:v>
                  </c:pt>
                  <c:pt idx="1">
                    <c:v>0.79825825259513183</c:v>
                  </c:pt>
                  <c:pt idx="2">
                    <c:v>0.1499911849140656</c:v>
                  </c:pt>
                  <c:pt idx="3">
                    <c:v>0.1577197880191025</c:v>
                  </c:pt>
                  <c:pt idx="4">
                    <c:v>0.25983848407160004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3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3.1587459170856826</c:v>
                </c:pt>
                <c:pt idx="1">
                  <c:v>8.5735129103711678</c:v>
                </c:pt>
                <c:pt idx="2">
                  <c:v>6.3935541737328077</c:v>
                </c:pt>
                <c:pt idx="3">
                  <c:v>5.129466132773512</c:v>
                </c:pt>
                <c:pt idx="4">
                  <c:v>5.0642681531010227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C262-4D48-9C49-D2FEB041903D}"/>
            </c:ext>
          </c:extLst>
        </c:ser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3.1524652798909059</c:v>
                </c:pt>
                <c:pt idx="1">
                  <c:v>9.7332374313751799</c:v>
                </c:pt>
                <c:pt idx="2">
                  <c:v>8.2541501198324685</c:v>
                </c:pt>
                <c:pt idx="3">
                  <c:v>6.4982456870063414</c:v>
                </c:pt>
                <c:pt idx="4">
                  <c:v>4.8801265050181586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C262-4D48-9C49-D2FEB041903D}"/>
            </c:ext>
          </c:extLst>
        </c:ser>
        <c:ser>
          <c:idx val="4"/>
          <c:order val="4"/>
          <c:tx>
            <c:strRef>
              <c:f>Sheet1!$A$36</c:f>
              <c:strCache>
                <c:ptCount val="1"/>
                <c:pt idx="0">
                  <c:v>100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errBars>
            <c:errDir val="y"/>
            <c:errBarType val="both"/>
            <c:errValType val="stdErr"/>
            <c:noEndCap val="0"/>
            <c:spPr>
              <a:noFill/>
              <a:ln w="9525" cap="flat" cmpd="sng" algn="ctr">
                <a:solidFill>
                  <a:schemeClr val="accent5"/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Sheet1!$B$41:$F$41</c:f>
              <c:numCache>
                <c:formatCode>General</c:formatCode>
                <c:ptCount val="5"/>
                <c:pt idx="0">
                  <c:v>3.1849207519015899</c:v>
                </c:pt>
                <c:pt idx="1">
                  <c:v>9.9305083383803687</c:v>
                </c:pt>
                <c:pt idx="2">
                  <c:v>7.6194294066393295</c:v>
                </c:pt>
                <c:pt idx="3">
                  <c:v>6.6872428023793873</c:v>
                </c:pt>
                <c:pt idx="4">
                  <c:v>5.0511098478489336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C262-4D48-9C49-D2FEB04190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Clustering of larvae,</a:t>
            </a:r>
          </a:p>
          <a:p>
            <a:pPr>
              <a:defRPr/>
            </a:pPr>
            <a:r>
              <a:rPr lang="nl-NL"/>
              <a:t>tiredness independent of weight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0.207836016511566</c:v>
                  </c:pt>
                  <c:pt idx="1">
                    <c:v>0.22461165506056327</c:v>
                  </c:pt>
                  <c:pt idx="2">
                    <c:v>0.43368514012269016</c:v>
                  </c:pt>
                  <c:pt idx="3">
                    <c:v>0.14584334478817837</c:v>
                  </c:pt>
                  <c:pt idx="4">
                    <c:v>0.15474860814135005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0.207836016511566</c:v>
                  </c:pt>
                  <c:pt idx="1">
                    <c:v>0.22461165506056327</c:v>
                  </c:pt>
                  <c:pt idx="2">
                    <c:v>0.43368514012269016</c:v>
                  </c:pt>
                  <c:pt idx="3">
                    <c:v>0.14584334478817837</c:v>
                  </c:pt>
                  <c:pt idx="4">
                    <c:v>0.15474860814135005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3.1385282738434763</c:v>
                </c:pt>
                <c:pt idx="1">
                  <c:v>6.2579887882199348</c:v>
                </c:pt>
                <c:pt idx="2">
                  <c:v>6.2618356863580491</c:v>
                </c:pt>
                <c:pt idx="3">
                  <c:v>5.3788291335695879</c:v>
                </c:pt>
                <c:pt idx="4">
                  <c:v>4.557245390178716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15C-4892-AAF9-E2FF4B95AA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  <c:pt idx="0">
                        <c:v>20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0.22934985951788908</c:v>
                        </c:pt>
                        <c:pt idx="1">
                          <c:v>0.17605702701968529</c:v>
                        </c:pt>
                        <c:pt idx="2">
                          <c:v>0.46479992297714928</c:v>
                        </c:pt>
                        <c:pt idx="3">
                          <c:v>0.26701233844889927</c:v>
                        </c:pt>
                        <c:pt idx="4">
                          <c:v>0.27126947339163249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0.22934985951788908</c:v>
                        </c:pt>
                        <c:pt idx="1">
                          <c:v>0.17605702701968529</c:v>
                        </c:pt>
                        <c:pt idx="2">
                          <c:v>0.46479992297714928</c:v>
                        </c:pt>
                        <c:pt idx="3">
                          <c:v>0.26701233844889927</c:v>
                        </c:pt>
                        <c:pt idx="4">
                          <c:v>0.27126947339163249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1"/>
                      </a:solidFill>
                      <a:round/>
                    </a:ln>
                    <a:effectLst/>
                  </c:spPr>
                </c:errBars>
                <c:xVal>
                  <c:numRef>
                    <c:extLst>
                      <c:ext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Sheet1!$B$9:$F$9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3.1829036825831358</c:v>
                      </c:pt>
                      <c:pt idx="1">
                        <c:v>3.125488559745536</c:v>
                      </c:pt>
                      <c:pt idx="2">
                        <c:v>4.4395220772340558</c:v>
                      </c:pt>
                      <c:pt idx="3">
                        <c:v>3.0763619542316443</c:v>
                      </c:pt>
                      <c:pt idx="4">
                        <c:v>2.951178273852928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1-C15C-4892-AAF9-E2FF4B95AADA}"/>
                  </c:ext>
                </c:extLst>
              </c15:ser>
            </c15:filteredScatterSeries>
            <c15:filteredScatte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Sheet1!$A$12</c15:sqref>
                        </c15:formulaRef>
                      </c:ext>
                    </c:extLst>
                    <c:strCache>
                      <c:ptCount val="1"/>
                      <c:pt idx="0">
                        <c:v>40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8.5699227983289522E-2</c:v>
                        </c:pt>
                        <c:pt idx="1">
                          <c:v>0.14225198851426721</c:v>
                        </c:pt>
                        <c:pt idx="2">
                          <c:v>0.2167798388997185</c:v>
                        </c:pt>
                        <c:pt idx="3">
                          <c:v>5.4638193842037018E-2</c:v>
                        </c:pt>
                        <c:pt idx="4">
                          <c:v>0.26223862953544924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0.19279369003231239</c:v>
                        </c:pt>
                        <c:pt idx="1">
                          <c:v>0.29677120013895325</c:v>
                        </c:pt>
                        <c:pt idx="2">
                          <c:v>0.36714789729485486</c:v>
                        </c:pt>
                        <c:pt idx="3">
                          <c:v>0.15498696913318738</c:v>
                        </c:pt>
                        <c:pt idx="4">
                          <c:v>0.22513364909615974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2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Sheet1!$B$17:$F$17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3.3170977017341778</c:v>
                      </c:pt>
                      <c:pt idx="1">
                        <c:v>4.3043820938192141</c:v>
                      </c:pt>
                      <c:pt idx="2">
                        <c:v>4.710599186057431</c:v>
                      </c:pt>
                      <c:pt idx="3">
                        <c:v>3.9988864034194984</c:v>
                      </c:pt>
                      <c:pt idx="4">
                        <c:v>3.2807920913269357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15C-4892-AAF9-E2FF4B95AADA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Sheet1!$A$20</c15:sqref>
                        </c15:formulaRef>
                      </c:ext>
                    </c:extLst>
                    <c:strCache>
                      <c:ptCount val="1"/>
                      <c:pt idx="0">
                        <c:v>60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0.19279369003231239</c:v>
                        </c:pt>
                        <c:pt idx="1">
                          <c:v>0.29677120013895325</c:v>
                        </c:pt>
                        <c:pt idx="2">
                          <c:v>0.36714789729485486</c:v>
                        </c:pt>
                        <c:pt idx="3">
                          <c:v>0.15498696913318738</c:v>
                        </c:pt>
                        <c:pt idx="4">
                          <c:v>0.22513364909615974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0.19279369003231239</c:v>
                        </c:pt>
                        <c:pt idx="1">
                          <c:v>0.29677120013895325</c:v>
                        </c:pt>
                        <c:pt idx="2">
                          <c:v>0.36714789729485486</c:v>
                        </c:pt>
                        <c:pt idx="3">
                          <c:v>0.15498696913318738</c:v>
                        </c:pt>
                        <c:pt idx="4">
                          <c:v>0.22513364909615974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3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Sheet1!$B$25:$F$25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3.3668025240943096</c:v>
                      </c:pt>
                      <c:pt idx="1">
                        <c:v>4.6468242383862162</c:v>
                      </c:pt>
                      <c:pt idx="2">
                        <c:v>5.5494516021777729</c:v>
                      </c:pt>
                      <c:pt idx="3">
                        <c:v>4.3248255557989621</c:v>
                      </c:pt>
                      <c:pt idx="4">
                        <c:v>3.9401895833448819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15C-4892-AAF9-E2FF4B95AADA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Sheet1!$A$36</c15:sqref>
                        </c15:formulaRef>
                      </c:ext>
                    </c:extLst>
                    <c:strCache>
                      <c:ptCount val="1"/>
                      <c:pt idx="0">
                        <c:v>100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errBars>
                  <c:errDir val="y"/>
                  <c:errBarType val="both"/>
                  <c:errValType val="stdErr"/>
                  <c:noEndCap val="0"/>
                  <c:spPr>
                    <a:noFill/>
                    <a:ln w="9525" cap="flat" cmpd="sng" algn="ctr">
                      <a:solidFill>
                        <a:schemeClr val="accent5"/>
                      </a:solidFill>
                      <a:round/>
                    </a:ln>
                    <a:effectLst/>
                  </c:spPr>
                </c:errBars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Sheet1!$B$41:$F$41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3.202308142233818</c:v>
                      </c:pt>
                      <c:pt idx="1">
                        <c:v>6.5702711761187969</c:v>
                      </c:pt>
                      <c:pt idx="2">
                        <c:v>6.995699921675298</c:v>
                      </c:pt>
                      <c:pt idx="3">
                        <c:v>5.8223534693055097</c:v>
                      </c:pt>
                      <c:pt idx="4">
                        <c:v>4.1650645100912147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15C-4892-AAF9-E2FF4B95AADA}"/>
                  </c:ext>
                </c:extLst>
              </c15:ser>
            </c15:filteredScatterSeries>
          </c:ext>
        </c:extLst>
      </c:scatterChart>
      <c:valAx>
        <c:axId val="553491567"/>
        <c:scaling>
          <c:orientation val="minMax"/>
          <c:max val="8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Weight of larvae (length3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  <c:max val="1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nl-NL" sz="1600"/>
              <a:t>Clustering of larvae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3.1524652798909059</c:v>
                </c:pt>
                <c:pt idx="1">
                  <c:v>9.7332374313751799</c:v>
                </c:pt>
                <c:pt idx="2">
                  <c:v>8.2541501198324685</c:v>
                </c:pt>
                <c:pt idx="3">
                  <c:v>6.4982456870063414</c:v>
                </c:pt>
                <c:pt idx="4">
                  <c:v>4.8801265050181586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301-4A95-8D68-83BC368369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  <c:pt idx="0">
                        <c:v>20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0.1931624058304787</c:v>
                        </c:pt>
                        <c:pt idx="1">
                          <c:v>0.23042689525962087</c:v>
                        </c:pt>
                        <c:pt idx="2">
                          <c:v>0.26917456251804817</c:v>
                        </c:pt>
                        <c:pt idx="3">
                          <c:v>0.16652382531325527</c:v>
                        </c:pt>
                        <c:pt idx="4">
                          <c:v>0.10187146710490272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0.1931624058304787</c:v>
                        </c:pt>
                        <c:pt idx="1">
                          <c:v>0.23042689525962087</c:v>
                        </c:pt>
                        <c:pt idx="2">
                          <c:v>0.26917456251804817</c:v>
                        </c:pt>
                        <c:pt idx="3">
                          <c:v>0.16652382531325527</c:v>
                        </c:pt>
                        <c:pt idx="4">
                          <c:v>0.10187146710490272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1"/>
                      </a:solidFill>
                      <a:round/>
                    </a:ln>
                    <a:effectLst/>
                  </c:spPr>
                </c:errBars>
                <c:xVal>
                  <c:numRef>
                    <c:extLst>
                      <c:ext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Sheet1!$B$9:$F$9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3.519342670005444</c:v>
                      </c:pt>
                      <c:pt idx="1">
                        <c:v>4.7858846210156871</c:v>
                      </c:pt>
                      <c:pt idx="2">
                        <c:v>3.4703483019484196</c:v>
                      </c:pt>
                      <c:pt idx="3">
                        <c:v>3.4113345766474295</c:v>
                      </c:pt>
                      <c:pt idx="4">
                        <c:v>3.3558068037939202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1-3301-4A95-8D68-83BC368369FD}"/>
                  </c:ext>
                </c:extLst>
              </c15:ser>
            </c15:filteredScatterSeries>
            <c15:filteredScatte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Sheet1!$A$12</c15:sqref>
                        </c15:formulaRef>
                      </c:ext>
                    </c:extLst>
                    <c:strCache>
                      <c:ptCount val="1"/>
                      <c:pt idx="0">
                        <c:v>40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0.13768645448164407</c:v>
                        </c:pt>
                        <c:pt idx="1">
                          <c:v>0.34014433221086365</c:v>
                        </c:pt>
                        <c:pt idx="2">
                          <c:v>0.20840072475511701</c:v>
                        </c:pt>
                        <c:pt idx="3">
                          <c:v>0.16000806091654024</c:v>
                        </c:pt>
                        <c:pt idx="4">
                          <c:v>0.4161855355915498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8.2623816448469153E-2</c:v>
                        </c:pt>
                        <c:pt idx="1">
                          <c:v>0.79825825259513183</c:v>
                        </c:pt>
                        <c:pt idx="2">
                          <c:v>0.1499911849140656</c:v>
                        </c:pt>
                        <c:pt idx="3">
                          <c:v>0.1577197880191025</c:v>
                        </c:pt>
                        <c:pt idx="4">
                          <c:v>0.25983848407160004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2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Sheet1!$B$17:$F$17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3.4561371154161487</c:v>
                      </c:pt>
                      <c:pt idx="1">
                        <c:v>6.1694155982483379</c:v>
                      </c:pt>
                      <c:pt idx="2">
                        <c:v>4.4715498840219805</c:v>
                      </c:pt>
                      <c:pt idx="3">
                        <c:v>4.1082494220850041</c:v>
                      </c:pt>
                      <c:pt idx="4">
                        <c:v>4.2947577256335112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3301-4A95-8D68-83BC368369FD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Sheet1!$A$20</c15:sqref>
                        </c15:formulaRef>
                      </c:ext>
                    </c:extLst>
                    <c:strCache>
                      <c:ptCount val="1"/>
                      <c:pt idx="0">
                        <c:v>60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8.2623816448469153E-2</c:v>
                        </c:pt>
                        <c:pt idx="1">
                          <c:v>0.79825825259513183</c:v>
                        </c:pt>
                        <c:pt idx="2">
                          <c:v>0.1499911849140656</c:v>
                        </c:pt>
                        <c:pt idx="3">
                          <c:v>0.1577197880191025</c:v>
                        </c:pt>
                        <c:pt idx="4">
                          <c:v>0.25983848407160004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8.2623816448469153E-2</c:v>
                        </c:pt>
                        <c:pt idx="1">
                          <c:v>0.79825825259513183</c:v>
                        </c:pt>
                        <c:pt idx="2">
                          <c:v>0.1499911849140656</c:v>
                        </c:pt>
                        <c:pt idx="3">
                          <c:v>0.1577197880191025</c:v>
                        </c:pt>
                        <c:pt idx="4">
                          <c:v>0.25983848407160004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3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Sheet1!$B$25:$F$25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3.1587459170856826</c:v>
                      </c:pt>
                      <c:pt idx="1">
                        <c:v>8.5735129103711678</c:v>
                      </c:pt>
                      <c:pt idx="2">
                        <c:v>6.3935541737328077</c:v>
                      </c:pt>
                      <c:pt idx="3">
                        <c:v>5.129466132773512</c:v>
                      </c:pt>
                      <c:pt idx="4">
                        <c:v>5.0642681531010227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3301-4A95-8D68-83BC368369FD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Sheet1!$A$36</c15:sqref>
                        </c15:formulaRef>
                      </c:ext>
                    </c:extLst>
                    <c:strCache>
                      <c:ptCount val="1"/>
                      <c:pt idx="0">
                        <c:v>100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errBars>
                  <c:errDir val="y"/>
                  <c:errBarType val="both"/>
                  <c:errValType val="stdErr"/>
                  <c:noEndCap val="0"/>
                  <c:spPr>
                    <a:noFill/>
                    <a:ln w="9525" cap="flat" cmpd="sng" algn="ctr">
                      <a:solidFill>
                        <a:schemeClr val="accent5"/>
                      </a:solidFill>
                      <a:round/>
                    </a:ln>
                    <a:effectLst/>
                  </c:spPr>
                </c:errBars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Sheet1!$B$41:$F$41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3.1849207519015899</c:v>
                      </c:pt>
                      <c:pt idx="1">
                        <c:v>9.9305083383803687</c:v>
                      </c:pt>
                      <c:pt idx="2">
                        <c:v>7.6194294066393295</c:v>
                      </c:pt>
                      <c:pt idx="3">
                        <c:v>6.6872428023793873</c:v>
                      </c:pt>
                      <c:pt idx="4">
                        <c:v>5.0511098478489336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3301-4A95-8D68-83BC368369FD}"/>
                  </c:ext>
                </c:extLst>
              </c15:ser>
            </c15:filteredScatterSeries>
          </c:ext>
        </c:extLst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chemeClr val="tx1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sz="1600" dirty="0"/>
              <a:t>RMS of brood displacement </a:t>
            </a:r>
            <a:r>
              <a:rPr lang="nl-NL" sz="1600" dirty="0" err="1"/>
              <a:t>for</a:t>
            </a:r>
            <a:r>
              <a:rPr lang="nl-NL" sz="1600" dirty="0"/>
              <a:t> different </a:t>
            </a:r>
            <a:r>
              <a:rPr lang="nl-NL" sz="1600" dirty="0" err="1"/>
              <a:t>values</a:t>
            </a:r>
            <a:r>
              <a:rPr lang="nl-NL" sz="1600" dirty="0"/>
              <a:t> of </a:t>
            </a:r>
          </a:p>
          <a:p>
            <a:pPr>
              <a:defRPr sz="1600"/>
            </a:pPr>
            <a:r>
              <a:rPr lang="nl-NL" sz="1600" dirty="0"/>
              <a:t>maximum </a:t>
            </a:r>
            <a:r>
              <a:rPr lang="nl-NL" sz="1600" dirty="0" err="1"/>
              <a:t>tiredness</a:t>
            </a:r>
            <a:endParaRPr lang="nl-NL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25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Sheet1!$B$10:$F$10</c:f>
                <c:numCache>
                  <c:formatCode>General</c:formatCode>
                  <c:ptCount val="5"/>
                  <c:pt idx="0">
                    <c:v>6.6505126533054432E-2</c:v>
                  </c:pt>
                  <c:pt idx="1">
                    <c:v>0.25464449824816382</c:v>
                  </c:pt>
                  <c:pt idx="2">
                    <c:v>8.4954884769547767E-2</c:v>
                  </c:pt>
                  <c:pt idx="3">
                    <c:v>3.6862117974309681E-2</c:v>
                  </c:pt>
                  <c:pt idx="4">
                    <c:v>0.20745300518409576</c:v>
                  </c:pt>
                </c:numCache>
              </c:numRef>
            </c:plus>
            <c:minus>
              <c:numRef>
                <c:f>Sheet1!$B$10:$F$10</c:f>
                <c:numCache>
                  <c:formatCode>General</c:formatCode>
                  <c:ptCount val="5"/>
                  <c:pt idx="0">
                    <c:v>6.6505126533054432E-2</c:v>
                  </c:pt>
                  <c:pt idx="1">
                    <c:v>0.25464449824816382</c:v>
                  </c:pt>
                  <c:pt idx="2">
                    <c:v>8.4954884769547767E-2</c:v>
                  </c:pt>
                  <c:pt idx="3">
                    <c:v>3.6862117974309681E-2</c:v>
                  </c:pt>
                  <c:pt idx="4">
                    <c:v>0.20745300518409576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Sheet1!$B$9:$F$9</c:f>
              <c:numCache>
                <c:formatCode>General</c:formatCode>
                <c:ptCount val="5"/>
                <c:pt idx="0">
                  <c:v>2.0631544262258621</c:v>
                </c:pt>
                <c:pt idx="1">
                  <c:v>3.6468205946157637</c:v>
                </c:pt>
                <c:pt idx="2">
                  <c:v>1.8115269022448039</c:v>
                </c:pt>
                <c:pt idx="3">
                  <c:v>1.9196396799276978</c:v>
                </c:pt>
                <c:pt idx="4">
                  <c:v>1.97776205171151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6ED-4081-A1E9-11F612F5B545}"/>
            </c:ext>
          </c:extLst>
        </c:ser>
        <c:ser>
          <c:idx val="1"/>
          <c:order val="1"/>
          <c:tx>
            <c:strRef>
              <c:f>Sheet1!$A$12</c:f>
              <c:strCache>
                <c:ptCount val="1"/>
                <c:pt idx="0">
                  <c:v>50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Sheet1!$B$18:$F$18</c:f>
                <c:numCache>
                  <c:formatCode>General</c:formatCode>
                  <c:ptCount val="5"/>
                  <c:pt idx="0">
                    <c:v>8.5163397822230952E-2</c:v>
                  </c:pt>
                  <c:pt idx="1">
                    <c:v>0.20913871740711309</c:v>
                  </c:pt>
                  <c:pt idx="2">
                    <c:v>0.32849141549159644</c:v>
                  </c:pt>
                  <c:pt idx="3">
                    <c:v>0.19092793577023723</c:v>
                  </c:pt>
                  <c:pt idx="4">
                    <c:v>0.28515909952169399</c:v>
                  </c:pt>
                </c:numCache>
              </c:numRef>
            </c:plus>
            <c:minus>
              <c:numRef>
                <c:f>Sheet1!$B$18:$F$18</c:f>
                <c:numCache>
                  <c:formatCode>General</c:formatCode>
                  <c:ptCount val="5"/>
                  <c:pt idx="0">
                    <c:v>8.5163397822230952E-2</c:v>
                  </c:pt>
                  <c:pt idx="1">
                    <c:v>0.20913871740711309</c:v>
                  </c:pt>
                  <c:pt idx="2">
                    <c:v>0.32849141549159644</c:v>
                  </c:pt>
                  <c:pt idx="3">
                    <c:v>0.19092793577023723</c:v>
                  </c:pt>
                  <c:pt idx="4">
                    <c:v>0.28515909952169399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Sheet1!$B$17:$F$17</c:f>
              <c:numCache>
                <c:formatCode>General</c:formatCode>
                <c:ptCount val="5"/>
                <c:pt idx="0">
                  <c:v>2.4257150216534962</c:v>
                </c:pt>
                <c:pt idx="1">
                  <c:v>7.6242627483903522</c:v>
                </c:pt>
                <c:pt idx="2">
                  <c:v>4.8072964046279214</c:v>
                </c:pt>
                <c:pt idx="3">
                  <c:v>4.145042095900588</c:v>
                </c:pt>
                <c:pt idx="4">
                  <c:v>4.3070412338013639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6ED-4081-A1E9-11F612F5B545}"/>
            </c:ext>
          </c:extLst>
        </c:ser>
        <c:ser>
          <c:idx val="2"/>
          <c:order val="2"/>
          <c:tx>
            <c:strRef>
              <c:f>Sheet1!$A$20</c:f>
              <c:strCache>
                <c:ptCount val="1"/>
                <c:pt idx="0">
                  <c:v>75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0.18766679174072151</c:v>
                  </c:pt>
                  <c:pt idx="1">
                    <c:v>0.39359403038077673</c:v>
                  </c:pt>
                  <c:pt idx="2">
                    <c:v>0.55748561127384333</c:v>
                  </c:pt>
                  <c:pt idx="3">
                    <c:v>0.22105917581628654</c:v>
                  </c:pt>
                  <c:pt idx="4">
                    <c:v>0.33063429076065332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0.18766679174072151</c:v>
                  </c:pt>
                  <c:pt idx="1">
                    <c:v>0.39359403038077673</c:v>
                  </c:pt>
                  <c:pt idx="2">
                    <c:v>0.55748561127384333</c:v>
                  </c:pt>
                  <c:pt idx="3">
                    <c:v>0.22105917581628654</c:v>
                  </c:pt>
                  <c:pt idx="4">
                    <c:v>0.33063429076065332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2.3047315017077121</c:v>
                </c:pt>
                <c:pt idx="1">
                  <c:v>8.8665170958160022</c:v>
                </c:pt>
                <c:pt idx="2">
                  <c:v>6.2464098294785408</c:v>
                </c:pt>
                <c:pt idx="3">
                  <c:v>5.1904150436790735</c:v>
                </c:pt>
                <c:pt idx="4">
                  <c:v>6.2740206052486585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6ED-4081-A1E9-11F612F5B545}"/>
            </c:ext>
          </c:extLst>
        </c:ser>
        <c:ser>
          <c:idx val="3"/>
          <c:order val="3"/>
          <c:tx>
            <c:strRef>
              <c:f>Sheet1!$A$28</c:f>
              <c:strCache>
                <c:ptCount val="1"/>
                <c:pt idx="0">
                  <c:v>100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0.13983801959979289</c:v>
                  </c:pt>
                  <c:pt idx="1">
                    <c:v>0.18364507799951463</c:v>
                  </c:pt>
                  <c:pt idx="2">
                    <c:v>0.42610061645522684</c:v>
                  </c:pt>
                  <c:pt idx="3">
                    <c:v>0.49439672666227147</c:v>
                  </c:pt>
                  <c:pt idx="4">
                    <c:v>0.34186041858640082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0.13983801959979289</c:v>
                  </c:pt>
                  <c:pt idx="1">
                    <c:v>0.18364507799951463</c:v>
                  </c:pt>
                  <c:pt idx="2">
                    <c:v>0.42610061645522684</c:v>
                  </c:pt>
                  <c:pt idx="3">
                    <c:v>0.49439672666227147</c:v>
                  </c:pt>
                  <c:pt idx="4">
                    <c:v>0.34186041858640082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2.2706881912539241</c:v>
                </c:pt>
                <c:pt idx="1">
                  <c:v>11.767844897711981</c:v>
                </c:pt>
                <c:pt idx="2">
                  <c:v>7.8170753691938639</c:v>
                </c:pt>
                <c:pt idx="3">
                  <c:v>5.9020987676253842</c:v>
                </c:pt>
                <c:pt idx="4">
                  <c:v>7.5363372307771668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6ED-4081-A1E9-11F612F5B5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(length3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/>
                  <a:t>Root </a:t>
                </a:r>
                <a:r>
                  <a:rPr lang="nl-NL" sz="1200" dirty="0" err="1"/>
                  <a:t>mean</a:t>
                </a:r>
                <a:r>
                  <a:rPr lang="nl-NL" sz="1200" dirty="0"/>
                  <a:t> square displacement of brood (mm)</a:t>
                </a:r>
              </a:p>
            </c:rich>
          </c:tx>
          <c:layout>
            <c:manualLayout>
              <c:xMode val="edge"/>
              <c:yMode val="edge"/>
              <c:x val="2.4943306203991249E-2"/>
              <c:y val="0.2109589041095890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sz="1600"/>
              <a:t>RMS of brood displacement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2"/>
          <c:order val="2"/>
          <c:tx>
            <c:strRef>
              <c:f>Sheet1!$A$20</c:f>
              <c:strCache>
                <c:ptCount val="1"/>
                <c:pt idx="0">
                  <c:v>75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0.18766679174072151</c:v>
                  </c:pt>
                  <c:pt idx="1">
                    <c:v>0.39359403038077673</c:v>
                  </c:pt>
                  <c:pt idx="2">
                    <c:v>0.55748561127384333</c:v>
                  </c:pt>
                  <c:pt idx="3">
                    <c:v>0.22105917581628654</c:v>
                  </c:pt>
                  <c:pt idx="4">
                    <c:v>0.33063429076065332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0.18766679174072151</c:v>
                  </c:pt>
                  <c:pt idx="1">
                    <c:v>0.39359403038077673</c:v>
                  </c:pt>
                  <c:pt idx="2">
                    <c:v>0.55748561127384333</c:v>
                  </c:pt>
                  <c:pt idx="3">
                    <c:v>0.22105917581628654</c:v>
                  </c:pt>
                  <c:pt idx="4">
                    <c:v>0.33063429076065332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2.3047315017077121</c:v>
                </c:pt>
                <c:pt idx="1">
                  <c:v>8.8665170958160022</c:v>
                </c:pt>
                <c:pt idx="2">
                  <c:v>6.2464098294785408</c:v>
                </c:pt>
                <c:pt idx="3">
                  <c:v>5.1904150436790735</c:v>
                </c:pt>
                <c:pt idx="4">
                  <c:v>6.2740206052486585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DE6-478A-8163-E9BB7F10D8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  <c:pt idx="0">
                        <c:v>25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6.6505126533054432E-2</c:v>
                        </c:pt>
                        <c:pt idx="1">
                          <c:v>0.25464449824816382</c:v>
                        </c:pt>
                        <c:pt idx="2">
                          <c:v>8.4954884769547767E-2</c:v>
                        </c:pt>
                        <c:pt idx="3">
                          <c:v>3.6862117974309681E-2</c:v>
                        </c:pt>
                        <c:pt idx="4">
                          <c:v>0.20745300518409576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6.6505126533054432E-2</c:v>
                        </c:pt>
                        <c:pt idx="1">
                          <c:v>0.25464449824816382</c:v>
                        </c:pt>
                        <c:pt idx="2">
                          <c:v>8.4954884769547767E-2</c:v>
                        </c:pt>
                        <c:pt idx="3">
                          <c:v>3.6862117974309681E-2</c:v>
                        </c:pt>
                        <c:pt idx="4">
                          <c:v>0.20745300518409576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>
                      <c:ext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Sheet1!$B$9:$F$9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2.0631544262258621</c:v>
                      </c:pt>
                      <c:pt idx="1">
                        <c:v>3.6468205946157637</c:v>
                      </c:pt>
                      <c:pt idx="2">
                        <c:v>1.8115269022448039</c:v>
                      </c:pt>
                      <c:pt idx="3">
                        <c:v>1.9196396799276978</c:v>
                      </c:pt>
                      <c:pt idx="4">
                        <c:v>1.97776205171151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1-4DE6-478A-8163-E9BB7F10D817}"/>
                  </c:ext>
                </c:extLst>
              </c15:ser>
            </c15:filteredScatterSeries>
            <c15:filteredScatte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Sheet1!$A$12</c15:sqref>
                        </c15:formulaRef>
                      </c:ext>
                    </c:extLst>
                    <c:strCache>
                      <c:ptCount val="1"/>
                      <c:pt idx="0">
                        <c:v>50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8.5163397822230952E-2</c:v>
                        </c:pt>
                        <c:pt idx="1">
                          <c:v>0.20913871740711309</c:v>
                        </c:pt>
                        <c:pt idx="2">
                          <c:v>0.32849141549159644</c:v>
                        </c:pt>
                        <c:pt idx="3">
                          <c:v>0.19092793577023723</c:v>
                        </c:pt>
                        <c:pt idx="4">
                          <c:v>0.28515909952169399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8.5163397822230952E-2</c:v>
                        </c:pt>
                        <c:pt idx="1">
                          <c:v>0.20913871740711309</c:v>
                        </c:pt>
                        <c:pt idx="2">
                          <c:v>0.32849141549159644</c:v>
                        </c:pt>
                        <c:pt idx="3">
                          <c:v>0.19092793577023723</c:v>
                        </c:pt>
                        <c:pt idx="4">
                          <c:v>0.28515909952169399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Sheet1!$B$17:$F$17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2.4257150216534962</c:v>
                      </c:pt>
                      <c:pt idx="1">
                        <c:v>7.6242627483903522</c:v>
                      </c:pt>
                      <c:pt idx="2">
                        <c:v>4.8072964046279214</c:v>
                      </c:pt>
                      <c:pt idx="3">
                        <c:v>4.145042095900588</c:v>
                      </c:pt>
                      <c:pt idx="4">
                        <c:v>4.3070412338013639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DE6-478A-8163-E9BB7F10D817}"/>
                  </c:ext>
                </c:extLst>
              </c15:ser>
            </c15:filteredScatterSeries>
            <c15:filteredScatte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Sheet1!$A$28</c15:sqref>
                        </c15:formulaRef>
                      </c:ext>
                    </c:extLst>
                    <c:strCache>
                      <c:ptCount val="1"/>
                      <c:pt idx="0">
                        <c:v>100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Sheet1!$B$34:$F$34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0.13983801959979289</c:v>
                        </c:pt>
                        <c:pt idx="1">
                          <c:v>0.18364507799951463</c:v>
                        </c:pt>
                        <c:pt idx="2">
                          <c:v>0.42610061645522684</c:v>
                        </c:pt>
                        <c:pt idx="3">
                          <c:v>0.49439672666227147</c:v>
                        </c:pt>
                        <c:pt idx="4">
                          <c:v>0.34186041858640082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Sheet1!$B$34:$F$34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0.13983801959979289</c:v>
                        </c:pt>
                        <c:pt idx="1">
                          <c:v>0.18364507799951463</c:v>
                        </c:pt>
                        <c:pt idx="2">
                          <c:v>0.42610061645522684</c:v>
                        </c:pt>
                        <c:pt idx="3">
                          <c:v>0.49439672666227147</c:v>
                        </c:pt>
                        <c:pt idx="4">
                          <c:v>0.34186041858640082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Sheet1!$B$33:$F$33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2.2706881912539241</c:v>
                      </c:pt>
                      <c:pt idx="1">
                        <c:v>11.767844897711981</c:v>
                      </c:pt>
                      <c:pt idx="2">
                        <c:v>7.8170753691938639</c:v>
                      </c:pt>
                      <c:pt idx="3">
                        <c:v>5.9020987676253842</c:v>
                      </c:pt>
                      <c:pt idx="4">
                        <c:v>7.5363372307771668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DE6-478A-8163-E9BB7F10D817}"/>
                  </c:ext>
                </c:extLst>
              </c15:ser>
            </c15:filteredScatterSeries>
          </c:ext>
        </c:extLst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Root mean square displacement of brood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sz="1600"/>
              <a:t>Duration of movement for different values of </a:t>
            </a:r>
          </a:p>
          <a:p>
            <a:pPr>
              <a:defRPr sz="1600"/>
            </a:pPr>
            <a:r>
              <a:rPr lang="nl-NL" sz="1600"/>
              <a:t>maximum tiredness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25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Sheet1!$B$10:$F$10</c:f>
                <c:numCache>
                  <c:formatCode>General</c:formatCode>
                  <c:ptCount val="5"/>
                  <c:pt idx="0">
                    <c:v>9.4014284313864757E-2</c:v>
                  </c:pt>
                  <c:pt idx="1">
                    <c:v>2.7897231446960949E-2</c:v>
                  </c:pt>
                  <c:pt idx="2">
                    <c:v>0</c:v>
                  </c:pt>
                  <c:pt idx="3">
                    <c:v>8.5010012692209772E-2</c:v>
                  </c:pt>
                  <c:pt idx="4">
                    <c:v>1.5973384223958647E-2</c:v>
                  </c:pt>
                </c:numCache>
              </c:numRef>
            </c:plus>
            <c:minus>
              <c:numRef>
                <c:f>Sheet1!$B$10:$F$10</c:f>
                <c:numCache>
                  <c:formatCode>General</c:formatCode>
                  <c:ptCount val="5"/>
                  <c:pt idx="0">
                    <c:v>9.4014284313864757E-2</c:v>
                  </c:pt>
                  <c:pt idx="1">
                    <c:v>2.7897231446960949E-2</c:v>
                  </c:pt>
                  <c:pt idx="2">
                    <c:v>0</c:v>
                  </c:pt>
                  <c:pt idx="3">
                    <c:v>8.5010012692209772E-2</c:v>
                  </c:pt>
                  <c:pt idx="4">
                    <c:v>1.5973384223958647E-2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Sheet1!$B$9:$F$9</c:f>
              <c:numCache>
                <c:formatCode>General</c:formatCode>
                <c:ptCount val="5"/>
                <c:pt idx="0">
                  <c:v>5.0549059578579225</c:v>
                </c:pt>
                <c:pt idx="1">
                  <c:v>15.83297382669306</c:v>
                </c:pt>
                <c:pt idx="2">
                  <c:v>10</c:v>
                </c:pt>
                <c:pt idx="3">
                  <c:v>10.365989832312719</c:v>
                </c:pt>
                <c:pt idx="4">
                  <c:v>10.846010213610601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8E0-42A0-963F-CB6B60FC81FC}"/>
            </c:ext>
          </c:extLst>
        </c:ser>
        <c:ser>
          <c:idx val="1"/>
          <c:order val="1"/>
          <c:tx>
            <c:strRef>
              <c:f>Sheet1!$A$12</c:f>
              <c:strCache>
                <c:ptCount val="1"/>
                <c:pt idx="0">
                  <c:v>50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Sheet1!$B$18:$F$18</c:f>
                <c:numCache>
                  <c:formatCode>General</c:formatCode>
                  <c:ptCount val="5"/>
                  <c:pt idx="0">
                    <c:v>0.27511524865650261</c:v>
                  </c:pt>
                  <c:pt idx="1">
                    <c:v>0.27661287350193026</c:v>
                  </c:pt>
                  <c:pt idx="2">
                    <c:v>4.7727272727399843E-3</c:v>
                  </c:pt>
                  <c:pt idx="3">
                    <c:v>0.5863891758692007</c:v>
                  </c:pt>
                  <c:pt idx="4">
                    <c:v>0.28037116812161667</c:v>
                  </c:pt>
                </c:numCache>
              </c:numRef>
            </c:plus>
            <c:minus>
              <c:numRef>
                <c:f>Sheet1!$B$18:$F$18</c:f>
                <c:numCache>
                  <c:formatCode>General</c:formatCode>
                  <c:ptCount val="5"/>
                  <c:pt idx="0">
                    <c:v>0.27511524865650261</c:v>
                  </c:pt>
                  <c:pt idx="1">
                    <c:v>0.27661287350193026</c:v>
                  </c:pt>
                  <c:pt idx="2">
                    <c:v>4.7727272727399843E-3</c:v>
                  </c:pt>
                  <c:pt idx="3">
                    <c:v>0.5863891758692007</c:v>
                  </c:pt>
                  <c:pt idx="4">
                    <c:v>0.28037116812161667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Sheet1!$B$17:$F$17</c:f>
              <c:numCache>
                <c:formatCode>General</c:formatCode>
                <c:ptCount val="5"/>
                <c:pt idx="0">
                  <c:v>6.0843611734835088</c:v>
                </c:pt>
                <c:pt idx="1">
                  <c:v>29.293974713585165</c:v>
                </c:pt>
                <c:pt idx="2">
                  <c:v>18.995227272727259</c:v>
                </c:pt>
                <c:pt idx="3">
                  <c:v>16.549508201529484</c:v>
                </c:pt>
                <c:pt idx="4">
                  <c:v>19.79430154702662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8E0-42A0-963F-CB6B60FC81FC}"/>
            </c:ext>
          </c:extLst>
        </c:ser>
        <c:ser>
          <c:idx val="2"/>
          <c:order val="2"/>
          <c:tx>
            <c:strRef>
              <c:f>Sheet1!$A$20</c:f>
              <c:strCache>
                <c:ptCount val="1"/>
                <c:pt idx="0">
                  <c:v>75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0.31230112217916151</c:v>
                  </c:pt>
                  <c:pt idx="1">
                    <c:v>0.98829717262042971</c:v>
                  </c:pt>
                  <c:pt idx="2">
                    <c:v>7.9307626223618768E-2</c:v>
                  </c:pt>
                  <c:pt idx="3">
                    <c:v>0.27721630177969192</c:v>
                  </c:pt>
                  <c:pt idx="4">
                    <c:v>0.44996410717471785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0.31230112217916151</c:v>
                  </c:pt>
                  <c:pt idx="1">
                    <c:v>0.98829717262042971</c:v>
                  </c:pt>
                  <c:pt idx="2">
                    <c:v>7.9307626223618768E-2</c:v>
                  </c:pt>
                  <c:pt idx="3">
                    <c:v>0.27721630177969192</c:v>
                  </c:pt>
                  <c:pt idx="4">
                    <c:v>0.44996410717471785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5.522554263836744</c:v>
                </c:pt>
                <c:pt idx="1">
                  <c:v>43.278030044321163</c:v>
                </c:pt>
                <c:pt idx="2">
                  <c:v>27.769290024402562</c:v>
                </c:pt>
                <c:pt idx="3">
                  <c:v>21.705247254764281</c:v>
                </c:pt>
                <c:pt idx="4">
                  <c:v>26.098078782697979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8E0-42A0-963F-CB6B60FC81FC}"/>
            </c:ext>
          </c:extLst>
        </c:ser>
        <c:ser>
          <c:idx val="3"/>
          <c:order val="3"/>
          <c:tx>
            <c:strRef>
              <c:f>Sheet1!$A$28</c:f>
              <c:strCache>
                <c:ptCount val="1"/>
                <c:pt idx="0">
                  <c:v>100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0.36198148963605542</c:v>
                  </c:pt>
                  <c:pt idx="1">
                    <c:v>0.51723844143079534</c:v>
                  </c:pt>
                  <c:pt idx="2">
                    <c:v>8.8251287573653442E-2</c:v>
                  </c:pt>
                  <c:pt idx="3">
                    <c:v>0.53720180981054844</c:v>
                  </c:pt>
                  <c:pt idx="4">
                    <c:v>0.81946285418701992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0.36198148963605542</c:v>
                  </c:pt>
                  <c:pt idx="1">
                    <c:v>0.51723844143079534</c:v>
                  </c:pt>
                  <c:pt idx="2">
                    <c:v>8.8251287573653442E-2</c:v>
                  </c:pt>
                  <c:pt idx="3">
                    <c:v>0.53720180981054844</c:v>
                  </c:pt>
                  <c:pt idx="4">
                    <c:v>0.81946285418701992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5.5723033044215136</c:v>
                </c:pt>
                <c:pt idx="1">
                  <c:v>52.844061927082592</c:v>
                </c:pt>
                <c:pt idx="2">
                  <c:v>36.697917342703342</c:v>
                </c:pt>
                <c:pt idx="3">
                  <c:v>21.252896580856518</c:v>
                </c:pt>
                <c:pt idx="4">
                  <c:v>33.546846366856798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28E0-42A0-963F-CB6B60FC81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Mean duration of movement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sz="1600"/>
              <a:t>Duration of movement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2"/>
          <c:order val="2"/>
          <c:tx>
            <c:strRef>
              <c:f>Sheet1!$A$20</c:f>
              <c:strCache>
                <c:ptCount val="1"/>
                <c:pt idx="0">
                  <c:v>75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0.31230112217916151</c:v>
                  </c:pt>
                  <c:pt idx="1">
                    <c:v>0.98829717262042971</c:v>
                  </c:pt>
                  <c:pt idx="2">
                    <c:v>7.9307626223618768E-2</c:v>
                  </c:pt>
                  <c:pt idx="3">
                    <c:v>0.27721630177969192</c:v>
                  </c:pt>
                  <c:pt idx="4">
                    <c:v>0.44996410717471785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0.31230112217916151</c:v>
                  </c:pt>
                  <c:pt idx="1">
                    <c:v>0.98829717262042971</c:v>
                  </c:pt>
                  <c:pt idx="2">
                    <c:v>7.9307626223618768E-2</c:v>
                  </c:pt>
                  <c:pt idx="3">
                    <c:v>0.27721630177969192</c:v>
                  </c:pt>
                  <c:pt idx="4">
                    <c:v>0.44996410717471785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5.522554263836744</c:v>
                </c:pt>
                <c:pt idx="1">
                  <c:v>43.278030044321163</c:v>
                </c:pt>
                <c:pt idx="2">
                  <c:v>27.769290024402562</c:v>
                </c:pt>
                <c:pt idx="3">
                  <c:v>21.705247254764281</c:v>
                </c:pt>
                <c:pt idx="4">
                  <c:v>26.098078782697979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19E-43CE-831E-82B8634524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  <c:pt idx="0">
                        <c:v>25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9.4014284313864757E-2</c:v>
                        </c:pt>
                        <c:pt idx="1">
                          <c:v>2.7897231446960949E-2</c:v>
                        </c:pt>
                        <c:pt idx="2">
                          <c:v>0</c:v>
                        </c:pt>
                        <c:pt idx="3">
                          <c:v>8.5010012692209772E-2</c:v>
                        </c:pt>
                        <c:pt idx="4">
                          <c:v>1.5973384223958647E-2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9.4014284313864757E-2</c:v>
                        </c:pt>
                        <c:pt idx="1">
                          <c:v>2.7897231446960949E-2</c:v>
                        </c:pt>
                        <c:pt idx="2">
                          <c:v>0</c:v>
                        </c:pt>
                        <c:pt idx="3">
                          <c:v>8.5010012692209772E-2</c:v>
                        </c:pt>
                        <c:pt idx="4">
                          <c:v>1.5973384223958647E-2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>
                      <c:ext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Sheet1!$B$9:$F$9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5.0549059578579225</c:v>
                      </c:pt>
                      <c:pt idx="1">
                        <c:v>15.83297382669306</c:v>
                      </c:pt>
                      <c:pt idx="2">
                        <c:v>10</c:v>
                      </c:pt>
                      <c:pt idx="3">
                        <c:v>10.365989832312719</c:v>
                      </c:pt>
                      <c:pt idx="4">
                        <c:v>10.846010213610601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1-319E-43CE-831E-82B863452495}"/>
                  </c:ext>
                </c:extLst>
              </c15:ser>
            </c15:filteredScatterSeries>
            <c15:filteredScatte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Sheet1!$A$12</c15:sqref>
                        </c15:formulaRef>
                      </c:ext>
                    </c:extLst>
                    <c:strCache>
                      <c:ptCount val="1"/>
                      <c:pt idx="0">
                        <c:v>50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0.27511524865650261</c:v>
                        </c:pt>
                        <c:pt idx="1">
                          <c:v>0.27661287350193026</c:v>
                        </c:pt>
                        <c:pt idx="2">
                          <c:v>4.7727272727399843E-3</c:v>
                        </c:pt>
                        <c:pt idx="3">
                          <c:v>0.5863891758692007</c:v>
                        </c:pt>
                        <c:pt idx="4">
                          <c:v>0.28037116812161667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0.27511524865650261</c:v>
                        </c:pt>
                        <c:pt idx="1">
                          <c:v>0.27661287350193026</c:v>
                        </c:pt>
                        <c:pt idx="2">
                          <c:v>4.7727272727399843E-3</c:v>
                        </c:pt>
                        <c:pt idx="3">
                          <c:v>0.5863891758692007</c:v>
                        </c:pt>
                        <c:pt idx="4">
                          <c:v>0.28037116812161667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Sheet1!$B$17:$F$17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6.0843611734835088</c:v>
                      </c:pt>
                      <c:pt idx="1">
                        <c:v>29.293974713585165</c:v>
                      </c:pt>
                      <c:pt idx="2">
                        <c:v>18.995227272727259</c:v>
                      </c:pt>
                      <c:pt idx="3">
                        <c:v>16.549508201529484</c:v>
                      </c:pt>
                      <c:pt idx="4">
                        <c:v>19.79430154702662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319E-43CE-831E-82B863452495}"/>
                  </c:ext>
                </c:extLst>
              </c15:ser>
            </c15:filteredScatterSeries>
            <c15:filteredScatte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Sheet1!$A$28</c15:sqref>
                        </c15:formulaRef>
                      </c:ext>
                    </c:extLst>
                    <c:strCache>
                      <c:ptCount val="1"/>
                      <c:pt idx="0">
                        <c:v>100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Sheet1!$B$34:$F$34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0.36198148963605542</c:v>
                        </c:pt>
                        <c:pt idx="1">
                          <c:v>0.51723844143079534</c:v>
                        </c:pt>
                        <c:pt idx="2">
                          <c:v>8.8251287573653442E-2</c:v>
                        </c:pt>
                        <c:pt idx="3">
                          <c:v>0.53720180981054844</c:v>
                        </c:pt>
                        <c:pt idx="4">
                          <c:v>0.81946285418701992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Sheet1!$B$34:$F$34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0.36198148963605542</c:v>
                        </c:pt>
                        <c:pt idx="1">
                          <c:v>0.51723844143079534</c:v>
                        </c:pt>
                        <c:pt idx="2">
                          <c:v>8.8251287573653442E-2</c:v>
                        </c:pt>
                        <c:pt idx="3">
                          <c:v>0.53720180981054844</c:v>
                        </c:pt>
                        <c:pt idx="4">
                          <c:v>0.81946285418701992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Sheet1!$B$33:$F$33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5.5723033044215136</c:v>
                      </c:pt>
                      <c:pt idx="1">
                        <c:v>52.844061927082592</c:v>
                      </c:pt>
                      <c:pt idx="2">
                        <c:v>36.697917342703342</c:v>
                      </c:pt>
                      <c:pt idx="3">
                        <c:v>21.252896580856518</c:v>
                      </c:pt>
                      <c:pt idx="4">
                        <c:v>33.546846366856798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319E-43CE-831E-82B863452495}"/>
                  </c:ext>
                </c:extLst>
              </c15:ser>
            </c15:filteredScatterSeries>
          </c:ext>
        </c:extLst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Mean duration of movement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sz="1600" dirty="0"/>
              <a:t>Clustering of </a:t>
            </a:r>
            <a:r>
              <a:rPr lang="nl-NL" sz="1600" dirty="0" err="1"/>
              <a:t>larvae</a:t>
            </a:r>
            <a:r>
              <a:rPr lang="nl-NL" sz="1600" dirty="0"/>
              <a:t> </a:t>
            </a:r>
            <a:r>
              <a:rPr lang="nl-NL" sz="1600" dirty="0" err="1"/>
              <a:t>for</a:t>
            </a:r>
            <a:r>
              <a:rPr lang="nl-NL" sz="1600" dirty="0"/>
              <a:t> </a:t>
            </a:r>
            <a:r>
              <a:rPr lang="nl-NL" sz="1600" dirty="0" err="1"/>
              <a:t>several</a:t>
            </a:r>
            <a:r>
              <a:rPr lang="nl-NL" sz="1600" dirty="0"/>
              <a:t> </a:t>
            </a:r>
            <a:r>
              <a:rPr lang="nl-NL" sz="1600" dirty="0" err="1"/>
              <a:t>amounts</a:t>
            </a:r>
            <a:r>
              <a:rPr lang="nl-NL" sz="1600" dirty="0"/>
              <a:t> of </a:t>
            </a:r>
            <a:r>
              <a:rPr lang="nl-NL" sz="1600" dirty="0" err="1"/>
              <a:t>ants</a:t>
            </a:r>
            <a:endParaRPr lang="nl-NL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20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Sheet1!$B$10:$F$10</c:f>
                <c:numCache>
                  <c:formatCode>General</c:formatCode>
                  <c:ptCount val="5"/>
                  <c:pt idx="0">
                    <c:v>0.11990171142872112</c:v>
                  </c:pt>
                  <c:pt idx="1">
                    <c:v>0.28472899409874924</c:v>
                  </c:pt>
                  <c:pt idx="2">
                    <c:v>0.31270694529347376</c:v>
                  </c:pt>
                  <c:pt idx="3">
                    <c:v>0.16596864318474727</c:v>
                  </c:pt>
                  <c:pt idx="4">
                    <c:v>0.34318252312721981</c:v>
                  </c:pt>
                </c:numCache>
              </c:numRef>
            </c:plus>
            <c:minus>
              <c:numRef>
                <c:f>Sheet1!$B$10:$F$10</c:f>
                <c:numCache>
                  <c:formatCode>General</c:formatCode>
                  <c:ptCount val="5"/>
                  <c:pt idx="0">
                    <c:v>0.11990171142872112</c:v>
                  </c:pt>
                  <c:pt idx="1">
                    <c:v>0.28472899409874924</c:v>
                  </c:pt>
                  <c:pt idx="2">
                    <c:v>0.31270694529347376</c:v>
                  </c:pt>
                  <c:pt idx="3">
                    <c:v>0.16596864318474727</c:v>
                  </c:pt>
                  <c:pt idx="4">
                    <c:v>0.34318252312721981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Sheet1!$B$9:$F$9</c:f>
              <c:numCache>
                <c:formatCode>General</c:formatCode>
                <c:ptCount val="5"/>
                <c:pt idx="0">
                  <c:v>4.1039229006509377</c:v>
                </c:pt>
                <c:pt idx="1">
                  <c:v>6.4344867535429557</c:v>
                </c:pt>
                <c:pt idx="2">
                  <c:v>3.2032345803943256</c:v>
                </c:pt>
                <c:pt idx="3">
                  <c:v>2.722848794023796</c:v>
                </c:pt>
                <c:pt idx="4">
                  <c:v>3.3089351809656575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42E-4F6F-BD1B-41D9F53D77AD}"/>
            </c:ext>
          </c:extLst>
        </c:ser>
        <c:ser>
          <c:idx val="1"/>
          <c:order val="1"/>
          <c:tx>
            <c:strRef>
              <c:f>Sheet1!$A$12</c:f>
              <c:strCache>
                <c:ptCount val="1"/>
                <c:pt idx="0">
                  <c:v>40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Sheet1!$B$18:$F$18</c:f>
                <c:numCache>
                  <c:formatCode>General</c:formatCode>
                  <c:ptCount val="5"/>
                  <c:pt idx="0">
                    <c:v>0.14961054473194552</c:v>
                  </c:pt>
                  <c:pt idx="1">
                    <c:v>0.22196154440093557</c:v>
                  </c:pt>
                  <c:pt idx="2">
                    <c:v>0.48002330517636876</c:v>
                  </c:pt>
                  <c:pt idx="3">
                    <c:v>0.36279840773365357</c:v>
                  </c:pt>
                  <c:pt idx="4">
                    <c:v>0.23996890081329325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6.4115255631654794E-2</c:v>
                  </c:pt>
                  <c:pt idx="1">
                    <c:v>0.22944822318540714</c:v>
                  </c:pt>
                  <c:pt idx="2">
                    <c:v>0.23001465710230137</c:v>
                  </c:pt>
                  <c:pt idx="3">
                    <c:v>0.13498099190959895</c:v>
                  </c:pt>
                  <c:pt idx="4">
                    <c:v>0.21615180551518495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2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Sheet1!$B$17:$F$17</c:f>
              <c:numCache>
                <c:formatCode>General</c:formatCode>
                <c:ptCount val="5"/>
                <c:pt idx="0">
                  <c:v>4.1108916062321761</c:v>
                </c:pt>
                <c:pt idx="1">
                  <c:v>8.7981088201247299</c:v>
                </c:pt>
                <c:pt idx="2">
                  <c:v>5.7603224506051118</c:v>
                </c:pt>
                <c:pt idx="3">
                  <c:v>5.0455960349438254</c:v>
                </c:pt>
                <c:pt idx="4">
                  <c:v>5.0713600278968842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42E-4F6F-BD1B-41D9F53D77AD}"/>
            </c:ext>
          </c:extLst>
        </c:ser>
        <c:ser>
          <c:idx val="2"/>
          <c:order val="2"/>
          <c:tx>
            <c:strRef>
              <c:f>Sheet1!$A$20</c:f>
              <c:strCache>
                <c:ptCount val="1"/>
                <c:pt idx="0">
                  <c:v>60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6.4115255631654794E-2</c:v>
                  </c:pt>
                  <c:pt idx="1">
                    <c:v>0.22944822318540714</c:v>
                  </c:pt>
                  <c:pt idx="2">
                    <c:v>0.23001465710230137</c:v>
                  </c:pt>
                  <c:pt idx="3">
                    <c:v>0.13498099190959895</c:v>
                  </c:pt>
                  <c:pt idx="4">
                    <c:v>0.21615180551518495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6.4115255631654794E-2</c:v>
                  </c:pt>
                  <c:pt idx="1">
                    <c:v>0.22944822318540714</c:v>
                  </c:pt>
                  <c:pt idx="2">
                    <c:v>0.23001465710230137</c:v>
                  </c:pt>
                  <c:pt idx="3">
                    <c:v>0.13498099190959895</c:v>
                  </c:pt>
                  <c:pt idx="4">
                    <c:v>0.21615180551518495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3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4.0372433604609865</c:v>
                </c:pt>
                <c:pt idx="1">
                  <c:v>10.457350698594142</c:v>
                </c:pt>
                <c:pt idx="2">
                  <c:v>8.1007646530994624</c:v>
                </c:pt>
                <c:pt idx="3">
                  <c:v>6.2043412282215842</c:v>
                </c:pt>
                <c:pt idx="4">
                  <c:v>7.0227398280979667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C42E-4F6F-BD1B-41D9F53D77AD}"/>
            </c:ext>
          </c:extLst>
        </c:ser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0.13906297108076743</c:v>
                  </c:pt>
                  <c:pt idx="1">
                    <c:v>0.41111192547158881</c:v>
                  </c:pt>
                  <c:pt idx="2">
                    <c:v>0.1108064616855983</c:v>
                  </c:pt>
                  <c:pt idx="3">
                    <c:v>0.2104163012449555</c:v>
                  </c:pt>
                  <c:pt idx="4">
                    <c:v>0.11544638653606236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0.13906297108076743</c:v>
                  </c:pt>
                  <c:pt idx="1">
                    <c:v>0.41111192547158881</c:v>
                  </c:pt>
                  <c:pt idx="2">
                    <c:v>0.1108064616855983</c:v>
                  </c:pt>
                  <c:pt idx="3">
                    <c:v>0.2104163012449555</c:v>
                  </c:pt>
                  <c:pt idx="4">
                    <c:v>0.11544638653606236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3.67399569452893</c:v>
                </c:pt>
                <c:pt idx="1">
                  <c:v>10.961421337369888</c:v>
                </c:pt>
                <c:pt idx="2">
                  <c:v>9.64622482005114</c:v>
                </c:pt>
                <c:pt idx="3">
                  <c:v>6.9422186858501531</c:v>
                </c:pt>
                <c:pt idx="4">
                  <c:v>8.2977535362113688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C42E-4F6F-BD1B-41D9F53D77AD}"/>
            </c:ext>
          </c:extLst>
        </c:ser>
        <c:ser>
          <c:idx val="4"/>
          <c:order val="4"/>
          <c:tx>
            <c:strRef>
              <c:f>Sheet1!$A$36</c:f>
              <c:strCache>
                <c:ptCount val="1"/>
                <c:pt idx="0">
                  <c:v>100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errBars>
            <c:errDir val="y"/>
            <c:errBarType val="both"/>
            <c:errValType val="stdErr"/>
            <c:noEndCap val="0"/>
            <c:spPr>
              <a:noFill/>
              <a:ln w="9525" cap="flat" cmpd="sng" algn="ctr">
                <a:solidFill>
                  <a:schemeClr val="accent5"/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Sheet1!$B$41:$F$41</c:f>
              <c:numCache>
                <c:formatCode>General</c:formatCode>
                <c:ptCount val="5"/>
                <c:pt idx="0">
                  <c:v>3.7871259752302797</c:v>
                </c:pt>
                <c:pt idx="1">
                  <c:v>11.174249750386419</c:v>
                </c:pt>
                <c:pt idx="2">
                  <c:v>11.07906340298184</c:v>
                </c:pt>
                <c:pt idx="3">
                  <c:v>6.3347107676100176</c:v>
                </c:pt>
                <c:pt idx="4">
                  <c:v>8.1368848468775603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C42E-4F6F-BD1B-41D9F53D77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100" dirty="0" err="1"/>
                  <a:t>Weight</a:t>
                </a:r>
                <a:r>
                  <a:rPr lang="nl-NL" sz="1100" dirty="0"/>
                  <a:t> of </a:t>
                </a:r>
                <a:r>
                  <a:rPr lang="nl-NL" sz="1100" dirty="0" err="1"/>
                  <a:t>larvae</a:t>
                </a:r>
                <a:r>
                  <a:rPr lang="nl-NL" sz="1100" dirty="0"/>
                  <a:t> (length</a:t>
                </a:r>
                <a:r>
                  <a:rPr lang="nl-NL" sz="1100" baseline="30000" dirty="0"/>
                  <a:t>3</a:t>
                </a:r>
                <a:r>
                  <a:rPr lang="nl-NL" sz="11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  <c:max val="13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100"/>
                  <a:t>Average distance to center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sz="1600"/>
              <a:t>Clustering of larvae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0.13906297108076743</c:v>
                  </c:pt>
                  <c:pt idx="1">
                    <c:v>0.41111192547158881</c:v>
                  </c:pt>
                  <c:pt idx="2">
                    <c:v>0.1108064616855983</c:v>
                  </c:pt>
                  <c:pt idx="3">
                    <c:v>0.2104163012449555</c:v>
                  </c:pt>
                  <c:pt idx="4">
                    <c:v>0.11544638653606236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0.13906297108076743</c:v>
                  </c:pt>
                  <c:pt idx="1">
                    <c:v>0.41111192547158881</c:v>
                  </c:pt>
                  <c:pt idx="2">
                    <c:v>0.1108064616855983</c:v>
                  </c:pt>
                  <c:pt idx="3">
                    <c:v>0.2104163012449555</c:v>
                  </c:pt>
                  <c:pt idx="4">
                    <c:v>0.11544638653606236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3.67399569452893</c:v>
                </c:pt>
                <c:pt idx="1">
                  <c:v>10.961421337369888</c:v>
                </c:pt>
                <c:pt idx="2">
                  <c:v>9.64622482005114</c:v>
                </c:pt>
                <c:pt idx="3">
                  <c:v>6.9422186858501531</c:v>
                </c:pt>
                <c:pt idx="4">
                  <c:v>8.2977535362113688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52B-4B4C-A6CE-AFBD5C3FD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  <c:pt idx="0">
                        <c:v>20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0.11990171142872112</c:v>
                        </c:pt>
                        <c:pt idx="1">
                          <c:v>0.28472899409874924</c:v>
                        </c:pt>
                        <c:pt idx="2">
                          <c:v>0.31270694529347376</c:v>
                        </c:pt>
                        <c:pt idx="3">
                          <c:v>0.16596864318474727</c:v>
                        </c:pt>
                        <c:pt idx="4">
                          <c:v>0.34318252312721981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0.11990171142872112</c:v>
                        </c:pt>
                        <c:pt idx="1">
                          <c:v>0.28472899409874924</c:v>
                        </c:pt>
                        <c:pt idx="2">
                          <c:v>0.31270694529347376</c:v>
                        </c:pt>
                        <c:pt idx="3">
                          <c:v>0.16596864318474727</c:v>
                        </c:pt>
                        <c:pt idx="4">
                          <c:v>0.34318252312721981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1"/>
                      </a:solidFill>
                      <a:round/>
                    </a:ln>
                    <a:effectLst/>
                  </c:spPr>
                </c:errBars>
                <c:xVal>
                  <c:numRef>
                    <c:extLst>
                      <c:ext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Sheet1!$B$9:$F$9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4.1039229006509377</c:v>
                      </c:pt>
                      <c:pt idx="1">
                        <c:v>6.4344867535429557</c:v>
                      </c:pt>
                      <c:pt idx="2">
                        <c:v>3.2032345803943256</c:v>
                      </c:pt>
                      <c:pt idx="3">
                        <c:v>2.722848794023796</c:v>
                      </c:pt>
                      <c:pt idx="4">
                        <c:v>3.3089351809656575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1-352B-4B4C-A6CE-AFBD5C3FD1E2}"/>
                  </c:ext>
                </c:extLst>
              </c15:ser>
            </c15:filteredScatterSeries>
            <c15:filteredScatte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Sheet1!$A$12</c15:sqref>
                        </c15:formulaRef>
                      </c:ext>
                    </c:extLst>
                    <c:strCache>
                      <c:ptCount val="1"/>
                      <c:pt idx="0">
                        <c:v>40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0.14961054473194552</c:v>
                        </c:pt>
                        <c:pt idx="1">
                          <c:v>0.22196154440093557</c:v>
                        </c:pt>
                        <c:pt idx="2">
                          <c:v>0.48002330517636876</c:v>
                        </c:pt>
                        <c:pt idx="3">
                          <c:v>0.36279840773365357</c:v>
                        </c:pt>
                        <c:pt idx="4">
                          <c:v>0.23996890081329325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6.4115255631654794E-2</c:v>
                        </c:pt>
                        <c:pt idx="1">
                          <c:v>0.22944822318540714</c:v>
                        </c:pt>
                        <c:pt idx="2">
                          <c:v>0.23001465710230137</c:v>
                        </c:pt>
                        <c:pt idx="3">
                          <c:v>0.13498099190959895</c:v>
                        </c:pt>
                        <c:pt idx="4">
                          <c:v>0.21615180551518495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2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Sheet1!$B$17:$F$17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4.1108916062321761</c:v>
                      </c:pt>
                      <c:pt idx="1">
                        <c:v>8.7981088201247299</c:v>
                      </c:pt>
                      <c:pt idx="2">
                        <c:v>5.7603224506051118</c:v>
                      </c:pt>
                      <c:pt idx="3">
                        <c:v>5.0455960349438254</c:v>
                      </c:pt>
                      <c:pt idx="4">
                        <c:v>5.0713600278968842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352B-4B4C-A6CE-AFBD5C3FD1E2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Sheet1!$A$20</c15:sqref>
                        </c15:formulaRef>
                      </c:ext>
                    </c:extLst>
                    <c:strCache>
                      <c:ptCount val="1"/>
                      <c:pt idx="0">
                        <c:v>60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6.4115255631654794E-2</c:v>
                        </c:pt>
                        <c:pt idx="1">
                          <c:v>0.22944822318540714</c:v>
                        </c:pt>
                        <c:pt idx="2">
                          <c:v>0.23001465710230137</c:v>
                        </c:pt>
                        <c:pt idx="3">
                          <c:v>0.13498099190959895</c:v>
                        </c:pt>
                        <c:pt idx="4">
                          <c:v>0.21615180551518495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6.4115255631654794E-2</c:v>
                        </c:pt>
                        <c:pt idx="1">
                          <c:v>0.22944822318540714</c:v>
                        </c:pt>
                        <c:pt idx="2">
                          <c:v>0.23001465710230137</c:v>
                        </c:pt>
                        <c:pt idx="3">
                          <c:v>0.13498099190959895</c:v>
                        </c:pt>
                        <c:pt idx="4">
                          <c:v>0.21615180551518495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3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Sheet1!$B$25:$F$25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4.0372433604609865</c:v>
                      </c:pt>
                      <c:pt idx="1">
                        <c:v>10.457350698594142</c:v>
                      </c:pt>
                      <c:pt idx="2">
                        <c:v>8.1007646530994624</c:v>
                      </c:pt>
                      <c:pt idx="3">
                        <c:v>6.2043412282215842</c:v>
                      </c:pt>
                      <c:pt idx="4">
                        <c:v>7.0227398280979667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352B-4B4C-A6CE-AFBD5C3FD1E2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Sheet1!$A$36</c15:sqref>
                        </c15:formulaRef>
                      </c:ext>
                    </c:extLst>
                    <c:strCache>
                      <c:ptCount val="1"/>
                      <c:pt idx="0">
                        <c:v>100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errBars>
                  <c:errDir val="y"/>
                  <c:errBarType val="both"/>
                  <c:errValType val="stdErr"/>
                  <c:noEndCap val="0"/>
                  <c:spPr>
                    <a:noFill/>
                    <a:ln w="9525" cap="flat" cmpd="sng" algn="ctr">
                      <a:solidFill>
                        <a:schemeClr val="accent5"/>
                      </a:solidFill>
                      <a:round/>
                    </a:ln>
                    <a:effectLst/>
                  </c:spPr>
                </c:errBars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Sheet1!$B$41:$F$41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3.7871259752302797</c:v>
                      </c:pt>
                      <c:pt idx="1">
                        <c:v>11.174249750386419</c:v>
                      </c:pt>
                      <c:pt idx="2">
                        <c:v>11.07906340298184</c:v>
                      </c:pt>
                      <c:pt idx="3">
                        <c:v>6.3347107676100176</c:v>
                      </c:pt>
                      <c:pt idx="4">
                        <c:v>8.1368848468775603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352B-4B4C-A6CE-AFBD5C3FD1E2}"/>
                  </c:ext>
                </c:extLst>
              </c15:ser>
            </c15:filteredScatterSeries>
          </c:ext>
        </c:extLst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Average distance to center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nl-NL" sz="1600"/>
              <a:t>Clustering of larvae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3.1524652798909059</c:v>
                </c:pt>
                <c:pt idx="1">
                  <c:v>9.7332374313751799</c:v>
                </c:pt>
                <c:pt idx="2">
                  <c:v>8.2541501198324685</c:v>
                </c:pt>
                <c:pt idx="3">
                  <c:v>6.4982456870063414</c:v>
                </c:pt>
                <c:pt idx="4">
                  <c:v>4.8801265050181586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14D-4C4F-A933-11E76F9609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  <c:pt idx="0">
                        <c:v>20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0.1931624058304787</c:v>
                        </c:pt>
                        <c:pt idx="1">
                          <c:v>0.23042689525962087</c:v>
                        </c:pt>
                        <c:pt idx="2">
                          <c:v>0.26917456251804817</c:v>
                        </c:pt>
                        <c:pt idx="3">
                          <c:v>0.16652382531325527</c:v>
                        </c:pt>
                        <c:pt idx="4">
                          <c:v>0.10187146710490272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0.1931624058304787</c:v>
                        </c:pt>
                        <c:pt idx="1">
                          <c:v>0.23042689525962087</c:v>
                        </c:pt>
                        <c:pt idx="2">
                          <c:v>0.26917456251804817</c:v>
                        </c:pt>
                        <c:pt idx="3">
                          <c:v>0.16652382531325527</c:v>
                        </c:pt>
                        <c:pt idx="4">
                          <c:v>0.10187146710490272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1"/>
                      </a:solidFill>
                      <a:round/>
                    </a:ln>
                    <a:effectLst/>
                  </c:spPr>
                </c:errBars>
                <c:xVal>
                  <c:numRef>
                    <c:extLst>
                      <c:ext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Sheet1!$B$9:$F$9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3.519342670005444</c:v>
                      </c:pt>
                      <c:pt idx="1">
                        <c:v>4.7858846210156871</c:v>
                      </c:pt>
                      <c:pt idx="2">
                        <c:v>3.4703483019484196</c:v>
                      </c:pt>
                      <c:pt idx="3">
                        <c:v>3.4113345766474295</c:v>
                      </c:pt>
                      <c:pt idx="4">
                        <c:v>3.3558068037939202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1-314D-4C4F-A933-11E76F9609BF}"/>
                  </c:ext>
                </c:extLst>
              </c15:ser>
            </c15:filteredScatterSeries>
            <c15:filteredScatte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Sheet1!$A$12</c15:sqref>
                        </c15:formulaRef>
                      </c:ext>
                    </c:extLst>
                    <c:strCache>
                      <c:ptCount val="1"/>
                      <c:pt idx="0">
                        <c:v>40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0.13768645448164407</c:v>
                        </c:pt>
                        <c:pt idx="1">
                          <c:v>0.34014433221086365</c:v>
                        </c:pt>
                        <c:pt idx="2">
                          <c:v>0.20840072475511701</c:v>
                        </c:pt>
                        <c:pt idx="3">
                          <c:v>0.16000806091654024</c:v>
                        </c:pt>
                        <c:pt idx="4">
                          <c:v>0.4161855355915498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8.2623816448469153E-2</c:v>
                        </c:pt>
                        <c:pt idx="1">
                          <c:v>0.79825825259513183</c:v>
                        </c:pt>
                        <c:pt idx="2">
                          <c:v>0.1499911849140656</c:v>
                        </c:pt>
                        <c:pt idx="3">
                          <c:v>0.1577197880191025</c:v>
                        </c:pt>
                        <c:pt idx="4">
                          <c:v>0.25983848407160004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2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Sheet1!$B$17:$F$17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3.4561371154161487</c:v>
                      </c:pt>
                      <c:pt idx="1">
                        <c:v>6.1694155982483379</c:v>
                      </c:pt>
                      <c:pt idx="2">
                        <c:v>4.4715498840219805</c:v>
                      </c:pt>
                      <c:pt idx="3">
                        <c:v>4.1082494220850041</c:v>
                      </c:pt>
                      <c:pt idx="4">
                        <c:v>4.2947577256335112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314D-4C4F-A933-11E76F9609BF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Sheet1!$A$20</c15:sqref>
                        </c15:formulaRef>
                      </c:ext>
                    </c:extLst>
                    <c:strCache>
                      <c:ptCount val="1"/>
                      <c:pt idx="0">
                        <c:v>60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8.2623816448469153E-2</c:v>
                        </c:pt>
                        <c:pt idx="1">
                          <c:v>0.79825825259513183</c:v>
                        </c:pt>
                        <c:pt idx="2">
                          <c:v>0.1499911849140656</c:v>
                        </c:pt>
                        <c:pt idx="3">
                          <c:v>0.1577197880191025</c:v>
                        </c:pt>
                        <c:pt idx="4">
                          <c:v>0.25983848407160004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8.2623816448469153E-2</c:v>
                        </c:pt>
                        <c:pt idx="1">
                          <c:v>0.79825825259513183</c:v>
                        </c:pt>
                        <c:pt idx="2">
                          <c:v>0.1499911849140656</c:v>
                        </c:pt>
                        <c:pt idx="3">
                          <c:v>0.1577197880191025</c:v>
                        </c:pt>
                        <c:pt idx="4">
                          <c:v>0.25983848407160004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3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Sheet1!$B$25:$F$25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3.1587459170856826</c:v>
                      </c:pt>
                      <c:pt idx="1">
                        <c:v>8.5735129103711678</c:v>
                      </c:pt>
                      <c:pt idx="2">
                        <c:v>6.3935541737328077</c:v>
                      </c:pt>
                      <c:pt idx="3">
                        <c:v>5.129466132773512</c:v>
                      </c:pt>
                      <c:pt idx="4">
                        <c:v>5.0642681531010227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314D-4C4F-A933-11E76F9609BF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Sheet1!$A$36</c15:sqref>
                        </c15:formulaRef>
                      </c:ext>
                    </c:extLst>
                    <c:strCache>
                      <c:ptCount val="1"/>
                      <c:pt idx="0">
                        <c:v>100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errBars>
                  <c:errDir val="y"/>
                  <c:errBarType val="both"/>
                  <c:errValType val="stdErr"/>
                  <c:noEndCap val="0"/>
                  <c:spPr>
                    <a:noFill/>
                    <a:ln w="9525" cap="flat" cmpd="sng" algn="ctr">
                      <a:solidFill>
                        <a:schemeClr val="accent5"/>
                      </a:solidFill>
                      <a:round/>
                    </a:ln>
                    <a:effectLst/>
                  </c:spPr>
                </c:errBars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Sheet1!$B$41:$F$41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3.1849207519015899</c:v>
                      </c:pt>
                      <c:pt idx="1">
                        <c:v>9.9305083383803687</c:v>
                      </c:pt>
                      <c:pt idx="2">
                        <c:v>7.6194294066393295</c:v>
                      </c:pt>
                      <c:pt idx="3">
                        <c:v>6.6872428023793873</c:v>
                      </c:pt>
                      <c:pt idx="4">
                        <c:v>5.0511098478489336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314D-4C4F-A933-11E76F9609BF}"/>
                  </c:ext>
                </c:extLst>
              </c15:ser>
            </c15:filteredScatterSeries>
          </c:ext>
        </c:extLst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chemeClr val="tx1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sz="1600" dirty="0"/>
              <a:t>Clustering of </a:t>
            </a:r>
            <a:r>
              <a:rPr lang="nl-NL" sz="1600" dirty="0" err="1"/>
              <a:t>larvae</a:t>
            </a:r>
            <a:r>
              <a:rPr lang="nl-NL" sz="1600" dirty="0"/>
              <a:t> </a:t>
            </a:r>
            <a:r>
              <a:rPr lang="nl-NL" sz="1600" dirty="0" err="1"/>
              <a:t>for</a:t>
            </a:r>
            <a:r>
              <a:rPr lang="nl-NL" sz="1600" dirty="0"/>
              <a:t> </a:t>
            </a:r>
            <a:r>
              <a:rPr lang="nl-NL" sz="1600" dirty="0" err="1"/>
              <a:t>several</a:t>
            </a:r>
            <a:r>
              <a:rPr lang="nl-NL" sz="1600" dirty="0"/>
              <a:t> </a:t>
            </a:r>
            <a:r>
              <a:rPr lang="nl-NL" sz="1600" dirty="0" err="1"/>
              <a:t>amounts</a:t>
            </a:r>
            <a:r>
              <a:rPr lang="nl-NL" sz="1600" dirty="0"/>
              <a:t> of </a:t>
            </a:r>
            <a:r>
              <a:rPr lang="nl-NL" sz="1600" dirty="0" err="1"/>
              <a:t>ants</a:t>
            </a:r>
            <a:endParaRPr lang="nl-NL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20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Sheet1!$B$10:$F$10</c:f>
                <c:numCache>
                  <c:formatCode>General</c:formatCode>
                  <c:ptCount val="5"/>
                  <c:pt idx="0">
                    <c:v>0.1931624058304787</c:v>
                  </c:pt>
                  <c:pt idx="1">
                    <c:v>0.23042689525962087</c:v>
                  </c:pt>
                  <c:pt idx="2">
                    <c:v>0.26917456251804817</c:v>
                  </c:pt>
                  <c:pt idx="3">
                    <c:v>0.16652382531325527</c:v>
                  </c:pt>
                  <c:pt idx="4">
                    <c:v>0.10187146710490272</c:v>
                  </c:pt>
                </c:numCache>
              </c:numRef>
            </c:plus>
            <c:minus>
              <c:numRef>
                <c:f>Sheet1!$B$10:$F$10</c:f>
                <c:numCache>
                  <c:formatCode>General</c:formatCode>
                  <c:ptCount val="5"/>
                  <c:pt idx="0">
                    <c:v>0.1931624058304787</c:v>
                  </c:pt>
                  <c:pt idx="1">
                    <c:v>0.23042689525962087</c:v>
                  </c:pt>
                  <c:pt idx="2">
                    <c:v>0.26917456251804817</c:v>
                  </c:pt>
                  <c:pt idx="3">
                    <c:v>0.16652382531325527</c:v>
                  </c:pt>
                  <c:pt idx="4">
                    <c:v>0.10187146710490272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Sheet1!$B$9:$F$9</c:f>
              <c:numCache>
                <c:formatCode>General</c:formatCode>
                <c:ptCount val="5"/>
                <c:pt idx="0">
                  <c:v>3.519342670005444</c:v>
                </c:pt>
                <c:pt idx="1">
                  <c:v>4.7858846210156871</c:v>
                </c:pt>
                <c:pt idx="2">
                  <c:v>3.4703483019484196</c:v>
                </c:pt>
                <c:pt idx="3">
                  <c:v>3.4113345766474295</c:v>
                </c:pt>
                <c:pt idx="4">
                  <c:v>3.3558068037939202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648-4FBC-BB97-4EC8FEC91060}"/>
            </c:ext>
          </c:extLst>
        </c:ser>
        <c:ser>
          <c:idx val="1"/>
          <c:order val="1"/>
          <c:tx>
            <c:strRef>
              <c:f>Sheet1!$A$12</c:f>
              <c:strCache>
                <c:ptCount val="1"/>
                <c:pt idx="0">
                  <c:v>40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Sheet1!$B$18:$F$18</c:f>
                <c:numCache>
                  <c:formatCode>General</c:formatCode>
                  <c:ptCount val="5"/>
                  <c:pt idx="0">
                    <c:v>0.13768645448164407</c:v>
                  </c:pt>
                  <c:pt idx="1">
                    <c:v>0.34014433221086365</c:v>
                  </c:pt>
                  <c:pt idx="2">
                    <c:v>0.20840072475511701</c:v>
                  </c:pt>
                  <c:pt idx="3">
                    <c:v>0.16000806091654024</c:v>
                  </c:pt>
                  <c:pt idx="4">
                    <c:v>0.4161855355915498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8.2623816448469153E-2</c:v>
                  </c:pt>
                  <c:pt idx="1">
                    <c:v>0.79825825259513183</c:v>
                  </c:pt>
                  <c:pt idx="2">
                    <c:v>0.1499911849140656</c:v>
                  </c:pt>
                  <c:pt idx="3">
                    <c:v>0.1577197880191025</c:v>
                  </c:pt>
                  <c:pt idx="4">
                    <c:v>0.25983848407160004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2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Sheet1!$B$17:$F$17</c:f>
              <c:numCache>
                <c:formatCode>General</c:formatCode>
                <c:ptCount val="5"/>
                <c:pt idx="0">
                  <c:v>3.4561371154161487</c:v>
                </c:pt>
                <c:pt idx="1">
                  <c:v>6.1694155982483379</c:v>
                </c:pt>
                <c:pt idx="2">
                  <c:v>4.4715498840219805</c:v>
                </c:pt>
                <c:pt idx="3">
                  <c:v>4.1082494220850041</c:v>
                </c:pt>
                <c:pt idx="4">
                  <c:v>4.2947577256335112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648-4FBC-BB97-4EC8FEC91060}"/>
            </c:ext>
          </c:extLst>
        </c:ser>
        <c:ser>
          <c:idx val="2"/>
          <c:order val="2"/>
          <c:tx>
            <c:strRef>
              <c:f>Sheet1!$A$20</c:f>
              <c:strCache>
                <c:ptCount val="1"/>
                <c:pt idx="0">
                  <c:v>60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8.2623816448469153E-2</c:v>
                  </c:pt>
                  <c:pt idx="1">
                    <c:v>0.79825825259513183</c:v>
                  </c:pt>
                  <c:pt idx="2">
                    <c:v>0.1499911849140656</c:v>
                  </c:pt>
                  <c:pt idx="3">
                    <c:v>0.1577197880191025</c:v>
                  </c:pt>
                  <c:pt idx="4">
                    <c:v>0.25983848407160004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8.2623816448469153E-2</c:v>
                  </c:pt>
                  <c:pt idx="1">
                    <c:v>0.79825825259513183</c:v>
                  </c:pt>
                  <c:pt idx="2">
                    <c:v>0.1499911849140656</c:v>
                  </c:pt>
                  <c:pt idx="3">
                    <c:v>0.1577197880191025</c:v>
                  </c:pt>
                  <c:pt idx="4">
                    <c:v>0.25983848407160004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3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3.1587459170856826</c:v>
                </c:pt>
                <c:pt idx="1">
                  <c:v>8.5735129103711678</c:v>
                </c:pt>
                <c:pt idx="2">
                  <c:v>6.3935541737328077</c:v>
                </c:pt>
                <c:pt idx="3">
                  <c:v>5.129466132773512</c:v>
                </c:pt>
                <c:pt idx="4">
                  <c:v>5.0642681531010227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648-4FBC-BB97-4EC8FEC91060}"/>
            </c:ext>
          </c:extLst>
        </c:ser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3.1524652798909059</c:v>
                </c:pt>
                <c:pt idx="1">
                  <c:v>9.7332374313751799</c:v>
                </c:pt>
                <c:pt idx="2">
                  <c:v>8.2541501198324685</c:v>
                </c:pt>
                <c:pt idx="3">
                  <c:v>6.4982456870063414</c:v>
                </c:pt>
                <c:pt idx="4">
                  <c:v>4.8801265050181586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B648-4FBC-BB97-4EC8FEC91060}"/>
            </c:ext>
          </c:extLst>
        </c:ser>
        <c:ser>
          <c:idx val="4"/>
          <c:order val="4"/>
          <c:tx>
            <c:strRef>
              <c:f>Sheet1!$A$36</c:f>
              <c:strCache>
                <c:ptCount val="1"/>
                <c:pt idx="0">
                  <c:v>100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errBars>
            <c:errDir val="y"/>
            <c:errBarType val="both"/>
            <c:errValType val="stdErr"/>
            <c:noEndCap val="0"/>
            <c:spPr>
              <a:noFill/>
              <a:ln w="9525" cap="flat" cmpd="sng" algn="ctr">
                <a:solidFill>
                  <a:schemeClr val="accent5"/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Sheet1!$B$41:$F$41</c:f>
              <c:numCache>
                <c:formatCode>General</c:formatCode>
                <c:ptCount val="5"/>
                <c:pt idx="0">
                  <c:v>3.1849207519015899</c:v>
                </c:pt>
                <c:pt idx="1">
                  <c:v>9.9305083383803687</c:v>
                </c:pt>
                <c:pt idx="2">
                  <c:v>7.6194294066393295</c:v>
                </c:pt>
                <c:pt idx="3">
                  <c:v>6.6872428023793873</c:v>
                </c:pt>
                <c:pt idx="4">
                  <c:v>5.0511098478489336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B648-4FBC-BB97-4EC8FEC91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dirty="0"/>
              <a:t>Clustering of </a:t>
            </a:r>
            <a:r>
              <a:rPr lang="nl-NL" dirty="0" err="1"/>
              <a:t>larvae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sz="1400" b="0" i="0" u="none" strike="noStrike" baseline="0" dirty="0" err="1">
                <a:effectLst/>
              </a:rPr>
              <a:t>equal</a:t>
            </a:r>
            <a:r>
              <a:rPr lang="nl-NL" sz="1400" b="0" i="0" u="none" strike="noStrike" baseline="0" dirty="0">
                <a:effectLst/>
              </a:rPr>
              <a:t> care </a:t>
            </a:r>
            <a:r>
              <a:rPr lang="nl-NL" sz="1400" b="0" i="0" u="none" strike="noStrike" baseline="0" dirty="0" err="1">
                <a:effectLst/>
              </a:rPr>
              <a:t>domains</a:t>
            </a:r>
            <a:r>
              <a:rPr lang="nl-NL" sz="1400" b="0" i="0" u="none" strike="noStrike" baseline="0" dirty="0">
                <a:effectLst/>
              </a:rPr>
              <a:t> </a:t>
            </a:r>
            <a:r>
              <a:rPr lang="nl-NL" dirty="0" err="1"/>
              <a:t>for</a:t>
            </a:r>
            <a:r>
              <a:rPr lang="nl-NL" baseline="0" dirty="0"/>
              <a:t> </a:t>
            </a:r>
            <a:r>
              <a:rPr lang="nl-NL" baseline="0" dirty="0" err="1"/>
              <a:t>several</a:t>
            </a:r>
            <a:r>
              <a:rPr lang="nl-NL" baseline="0" dirty="0"/>
              <a:t> </a:t>
            </a:r>
            <a:r>
              <a:rPr lang="nl-NL" dirty="0" err="1"/>
              <a:t>amounts</a:t>
            </a:r>
            <a:r>
              <a:rPr lang="nl-NL" dirty="0"/>
              <a:t> of </a:t>
            </a:r>
            <a:r>
              <a:rPr lang="nl-NL" dirty="0" err="1"/>
              <a:t>ants</a:t>
            </a:r>
            <a:endParaRPr lang="nl-NL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20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Sheet1!$B$10:$F$10</c:f>
                <c:numCache>
                  <c:formatCode>General</c:formatCode>
                  <c:ptCount val="5"/>
                  <c:pt idx="0">
                    <c:v>0.11038824370793462</c:v>
                  </c:pt>
                  <c:pt idx="1">
                    <c:v>0.27793859308013419</c:v>
                  </c:pt>
                  <c:pt idx="2">
                    <c:v>5.4983333110486102E-2</c:v>
                  </c:pt>
                  <c:pt idx="3">
                    <c:v>0.11857139215263122</c:v>
                  </c:pt>
                  <c:pt idx="4">
                    <c:v>0.30044184181288225</c:v>
                  </c:pt>
                </c:numCache>
              </c:numRef>
            </c:plus>
            <c:minus>
              <c:numRef>
                <c:f>Sheet1!$B$10:$F$10</c:f>
                <c:numCache>
                  <c:formatCode>General</c:formatCode>
                  <c:ptCount val="5"/>
                  <c:pt idx="0">
                    <c:v>0.11038824370793462</c:v>
                  </c:pt>
                  <c:pt idx="1">
                    <c:v>0.27793859308013419</c:v>
                  </c:pt>
                  <c:pt idx="2">
                    <c:v>5.4983333110486102E-2</c:v>
                  </c:pt>
                  <c:pt idx="3">
                    <c:v>0.11857139215263122</c:v>
                  </c:pt>
                  <c:pt idx="4">
                    <c:v>0.30044184181288225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Sheet1!$B$9:$F$9</c:f>
              <c:numCache>
                <c:formatCode>General</c:formatCode>
                <c:ptCount val="5"/>
                <c:pt idx="0">
                  <c:v>6.6232620943668081</c:v>
                </c:pt>
                <c:pt idx="1">
                  <c:v>4.0107416194032748</c:v>
                </c:pt>
                <c:pt idx="2">
                  <c:v>2.5494210279712881</c:v>
                </c:pt>
                <c:pt idx="3">
                  <c:v>3.1175336501715321</c:v>
                </c:pt>
                <c:pt idx="4">
                  <c:v>3.3071396591462503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1F1-44C5-80F7-F67BDA5AA807}"/>
            </c:ext>
          </c:extLst>
        </c:ser>
        <c:ser>
          <c:idx val="1"/>
          <c:order val="1"/>
          <c:tx>
            <c:strRef>
              <c:f>Sheet1!$A$12</c:f>
              <c:strCache>
                <c:ptCount val="1"/>
                <c:pt idx="0">
                  <c:v>40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Sheet1!$B$18:$F$18</c:f>
                <c:numCache>
                  <c:formatCode>General</c:formatCode>
                  <c:ptCount val="5"/>
                  <c:pt idx="0">
                    <c:v>0.26188961617716966</c:v>
                  </c:pt>
                  <c:pt idx="1">
                    <c:v>0.30334017784188461</c:v>
                  </c:pt>
                  <c:pt idx="2">
                    <c:v>0.13096429717074251</c:v>
                  </c:pt>
                  <c:pt idx="3">
                    <c:v>0.25321751223228195</c:v>
                  </c:pt>
                  <c:pt idx="4">
                    <c:v>0.30167714457806355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0.29986115795535812</c:v>
                  </c:pt>
                  <c:pt idx="1">
                    <c:v>0.37135455653552524</c:v>
                  </c:pt>
                  <c:pt idx="2">
                    <c:v>0.26221706283362672</c:v>
                  </c:pt>
                  <c:pt idx="3">
                    <c:v>0.2014773268516275</c:v>
                  </c:pt>
                  <c:pt idx="4">
                    <c:v>0.16284174479006372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2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Sheet1!$B$17:$F$17</c:f>
              <c:numCache>
                <c:formatCode>General</c:formatCode>
                <c:ptCount val="5"/>
                <c:pt idx="0">
                  <c:v>9.0890999330796323</c:v>
                </c:pt>
                <c:pt idx="1">
                  <c:v>4.9051566135757181</c:v>
                </c:pt>
                <c:pt idx="2">
                  <c:v>3.3858474888781744</c:v>
                </c:pt>
                <c:pt idx="3">
                  <c:v>3.9402714128763643</c:v>
                </c:pt>
                <c:pt idx="4">
                  <c:v>3.9620921378028937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1F1-44C5-80F7-F67BDA5AA807}"/>
            </c:ext>
          </c:extLst>
        </c:ser>
        <c:ser>
          <c:idx val="2"/>
          <c:order val="2"/>
          <c:tx>
            <c:strRef>
              <c:f>Sheet1!$A$20</c:f>
              <c:strCache>
                <c:ptCount val="1"/>
                <c:pt idx="0">
                  <c:v>60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0.29986115795535812</c:v>
                  </c:pt>
                  <c:pt idx="1">
                    <c:v>0.37135455653552524</c:v>
                  </c:pt>
                  <c:pt idx="2">
                    <c:v>0.26221706283362672</c:v>
                  </c:pt>
                  <c:pt idx="3">
                    <c:v>0.2014773268516275</c:v>
                  </c:pt>
                  <c:pt idx="4">
                    <c:v>0.16284174479006372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0.29986115795535812</c:v>
                  </c:pt>
                  <c:pt idx="1">
                    <c:v>0.37135455653552524</c:v>
                  </c:pt>
                  <c:pt idx="2">
                    <c:v>0.26221706283362672</c:v>
                  </c:pt>
                  <c:pt idx="3">
                    <c:v>0.2014773268516275</c:v>
                  </c:pt>
                  <c:pt idx="4">
                    <c:v>0.16284174479006372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3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9.5450771555606302</c:v>
                </c:pt>
                <c:pt idx="1">
                  <c:v>6.3096599333830641</c:v>
                </c:pt>
                <c:pt idx="2">
                  <c:v>4.2929790417648057</c:v>
                </c:pt>
                <c:pt idx="3">
                  <c:v>4.4095548396031514</c:v>
                </c:pt>
                <c:pt idx="4">
                  <c:v>5.1828222762210663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01F1-44C5-80F7-F67BDA5AA807}"/>
            </c:ext>
          </c:extLst>
        </c:ser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0.35745556796207162</c:v>
                  </c:pt>
                  <c:pt idx="1">
                    <c:v>0.38242466223481331</c:v>
                  </c:pt>
                  <c:pt idx="2">
                    <c:v>0.22026879953225292</c:v>
                  </c:pt>
                  <c:pt idx="3">
                    <c:v>0.11004501059379394</c:v>
                  </c:pt>
                  <c:pt idx="4">
                    <c:v>0.40963815422965449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0.35745556796207162</c:v>
                  </c:pt>
                  <c:pt idx="1">
                    <c:v>0.38242466223481331</c:v>
                  </c:pt>
                  <c:pt idx="2">
                    <c:v>0.22026879953225292</c:v>
                  </c:pt>
                  <c:pt idx="3">
                    <c:v>0.11004501059379394</c:v>
                  </c:pt>
                  <c:pt idx="4">
                    <c:v>0.40963815422965449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9.6695934251685447</c:v>
                </c:pt>
                <c:pt idx="1">
                  <c:v>7.0572309462974347</c:v>
                </c:pt>
                <c:pt idx="2">
                  <c:v>4.4376348616702783</c:v>
                </c:pt>
                <c:pt idx="3">
                  <c:v>6.0943336397880525</c:v>
                </c:pt>
                <c:pt idx="4">
                  <c:v>5.4656516956310695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01F1-44C5-80F7-F67BDA5AA807}"/>
            </c:ext>
          </c:extLst>
        </c:ser>
        <c:ser>
          <c:idx val="4"/>
          <c:order val="4"/>
          <c:tx>
            <c:strRef>
              <c:f>Sheet1!$A$36</c:f>
              <c:strCache>
                <c:ptCount val="1"/>
                <c:pt idx="0">
                  <c:v>100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errBars>
            <c:errDir val="y"/>
            <c:errBarType val="both"/>
            <c:errValType val="stdErr"/>
            <c:noEndCap val="0"/>
            <c:spPr>
              <a:noFill/>
              <a:ln w="9525" cap="flat" cmpd="sng" algn="ctr">
                <a:solidFill>
                  <a:schemeClr val="accent5"/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Sheet1!$B$41:$F$41</c:f>
              <c:numCache>
                <c:formatCode>General</c:formatCode>
                <c:ptCount val="5"/>
                <c:pt idx="0">
                  <c:v>10.340575106959212</c:v>
                </c:pt>
                <c:pt idx="1">
                  <c:v>8.567890475981077</c:v>
                </c:pt>
                <c:pt idx="2">
                  <c:v>4.7891683033139758</c:v>
                </c:pt>
                <c:pt idx="3">
                  <c:v>5.6791401872306624</c:v>
                </c:pt>
                <c:pt idx="4">
                  <c:v>6.1550665094377299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01F1-44C5-80F7-F67BDA5AA8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nl-NL" sz="1600"/>
              <a:t>Clustering of larvae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9.1676493268598128E-2</c:v>
                  </c:pt>
                  <c:pt idx="1">
                    <c:v>0.6961553862848312</c:v>
                  </c:pt>
                  <c:pt idx="2">
                    <c:v>0.42875539738320173</c:v>
                  </c:pt>
                  <c:pt idx="3">
                    <c:v>0.2770129443434865</c:v>
                  </c:pt>
                  <c:pt idx="4">
                    <c:v>0.36610462133798855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3.1524652798909059</c:v>
                </c:pt>
                <c:pt idx="1">
                  <c:v>9.7332374313751799</c:v>
                </c:pt>
                <c:pt idx="2">
                  <c:v>8.2541501198324685</c:v>
                </c:pt>
                <c:pt idx="3">
                  <c:v>6.4982456870063414</c:v>
                </c:pt>
                <c:pt idx="4">
                  <c:v>4.8801265050181586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9EC-4ED7-8EE8-E99E6901E5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  <c:pt idx="0">
                        <c:v>20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0.1931624058304787</c:v>
                        </c:pt>
                        <c:pt idx="1">
                          <c:v>0.23042689525962087</c:v>
                        </c:pt>
                        <c:pt idx="2">
                          <c:v>0.26917456251804817</c:v>
                        </c:pt>
                        <c:pt idx="3">
                          <c:v>0.16652382531325527</c:v>
                        </c:pt>
                        <c:pt idx="4">
                          <c:v>0.10187146710490272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0.1931624058304787</c:v>
                        </c:pt>
                        <c:pt idx="1">
                          <c:v>0.23042689525962087</c:v>
                        </c:pt>
                        <c:pt idx="2">
                          <c:v>0.26917456251804817</c:v>
                        </c:pt>
                        <c:pt idx="3">
                          <c:v>0.16652382531325527</c:v>
                        </c:pt>
                        <c:pt idx="4">
                          <c:v>0.10187146710490272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1"/>
                      </a:solidFill>
                      <a:round/>
                    </a:ln>
                    <a:effectLst/>
                  </c:spPr>
                </c:errBars>
                <c:xVal>
                  <c:numRef>
                    <c:extLst>
                      <c:ext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Sheet1!$B$9:$F$9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3.519342670005444</c:v>
                      </c:pt>
                      <c:pt idx="1">
                        <c:v>4.7858846210156871</c:v>
                      </c:pt>
                      <c:pt idx="2">
                        <c:v>3.4703483019484196</c:v>
                      </c:pt>
                      <c:pt idx="3">
                        <c:v>3.4113345766474295</c:v>
                      </c:pt>
                      <c:pt idx="4">
                        <c:v>3.3558068037939202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1-79EC-4ED7-8EE8-E99E6901E5E0}"/>
                  </c:ext>
                </c:extLst>
              </c15:ser>
            </c15:filteredScatterSeries>
            <c15:filteredScatte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Sheet1!$A$12</c15:sqref>
                        </c15:formulaRef>
                      </c:ext>
                    </c:extLst>
                    <c:strCache>
                      <c:ptCount val="1"/>
                      <c:pt idx="0">
                        <c:v>40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0.13768645448164407</c:v>
                        </c:pt>
                        <c:pt idx="1">
                          <c:v>0.34014433221086365</c:v>
                        </c:pt>
                        <c:pt idx="2">
                          <c:v>0.20840072475511701</c:v>
                        </c:pt>
                        <c:pt idx="3">
                          <c:v>0.16000806091654024</c:v>
                        </c:pt>
                        <c:pt idx="4">
                          <c:v>0.4161855355915498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8.2623816448469153E-2</c:v>
                        </c:pt>
                        <c:pt idx="1">
                          <c:v>0.79825825259513183</c:v>
                        </c:pt>
                        <c:pt idx="2">
                          <c:v>0.1499911849140656</c:v>
                        </c:pt>
                        <c:pt idx="3">
                          <c:v>0.1577197880191025</c:v>
                        </c:pt>
                        <c:pt idx="4">
                          <c:v>0.25983848407160004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2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Sheet1!$B$17:$F$17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3.4561371154161487</c:v>
                      </c:pt>
                      <c:pt idx="1">
                        <c:v>6.1694155982483379</c:v>
                      </c:pt>
                      <c:pt idx="2">
                        <c:v>4.4715498840219805</c:v>
                      </c:pt>
                      <c:pt idx="3">
                        <c:v>4.1082494220850041</c:v>
                      </c:pt>
                      <c:pt idx="4">
                        <c:v>4.2947577256335112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79EC-4ED7-8EE8-E99E6901E5E0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Sheet1!$A$20</c15:sqref>
                        </c15:formulaRef>
                      </c:ext>
                    </c:extLst>
                    <c:strCache>
                      <c:ptCount val="1"/>
                      <c:pt idx="0">
                        <c:v>60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8.2623816448469153E-2</c:v>
                        </c:pt>
                        <c:pt idx="1">
                          <c:v>0.79825825259513183</c:v>
                        </c:pt>
                        <c:pt idx="2">
                          <c:v>0.1499911849140656</c:v>
                        </c:pt>
                        <c:pt idx="3">
                          <c:v>0.1577197880191025</c:v>
                        </c:pt>
                        <c:pt idx="4">
                          <c:v>0.25983848407160004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8.2623816448469153E-2</c:v>
                        </c:pt>
                        <c:pt idx="1">
                          <c:v>0.79825825259513183</c:v>
                        </c:pt>
                        <c:pt idx="2">
                          <c:v>0.1499911849140656</c:v>
                        </c:pt>
                        <c:pt idx="3">
                          <c:v>0.1577197880191025</c:v>
                        </c:pt>
                        <c:pt idx="4">
                          <c:v>0.25983848407160004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3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Sheet1!$B$25:$F$25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3.1587459170856826</c:v>
                      </c:pt>
                      <c:pt idx="1">
                        <c:v>8.5735129103711678</c:v>
                      </c:pt>
                      <c:pt idx="2">
                        <c:v>6.3935541737328077</c:v>
                      </c:pt>
                      <c:pt idx="3">
                        <c:v>5.129466132773512</c:v>
                      </c:pt>
                      <c:pt idx="4">
                        <c:v>5.0642681531010227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79EC-4ED7-8EE8-E99E6901E5E0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Sheet1!$A$36</c15:sqref>
                        </c15:formulaRef>
                      </c:ext>
                    </c:extLst>
                    <c:strCache>
                      <c:ptCount val="1"/>
                      <c:pt idx="0">
                        <c:v>100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errBars>
                  <c:errDir val="y"/>
                  <c:errBarType val="both"/>
                  <c:errValType val="stdErr"/>
                  <c:noEndCap val="0"/>
                  <c:spPr>
                    <a:noFill/>
                    <a:ln w="9525" cap="flat" cmpd="sng" algn="ctr">
                      <a:solidFill>
                        <a:schemeClr val="accent5"/>
                      </a:solidFill>
                      <a:round/>
                    </a:ln>
                    <a:effectLst/>
                  </c:spPr>
                </c:errBars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Sheet1!$B$41:$F$41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3.1849207519015899</c:v>
                      </c:pt>
                      <c:pt idx="1">
                        <c:v>9.9305083383803687</c:v>
                      </c:pt>
                      <c:pt idx="2">
                        <c:v>7.6194294066393295</c:v>
                      </c:pt>
                      <c:pt idx="3">
                        <c:v>6.6872428023793873</c:v>
                      </c:pt>
                      <c:pt idx="4">
                        <c:v>5.0511098478489336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79EC-4ED7-8EE8-E99E6901E5E0}"/>
                  </c:ext>
                </c:extLst>
              </c15:ser>
            </c15:filteredScatterSeries>
          </c:ext>
        </c:extLst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chemeClr val="tx1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dirty="0"/>
              <a:t>Clustering of </a:t>
            </a:r>
            <a:r>
              <a:rPr lang="nl-NL" dirty="0" err="1"/>
              <a:t>larvae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equal</a:t>
            </a:r>
            <a:r>
              <a:rPr lang="nl-NL" dirty="0"/>
              <a:t> care </a:t>
            </a:r>
            <a:r>
              <a:rPr lang="nl-NL" dirty="0" err="1"/>
              <a:t>domains</a:t>
            </a:r>
            <a:endParaRPr lang="nl-NL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0.35745556796207162</c:v>
                  </c:pt>
                  <c:pt idx="1">
                    <c:v>0.38242466223481331</c:v>
                  </c:pt>
                  <c:pt idx="2">
                    <c:v>0.22026879953225292</c:v>
                  </c:pt>
                  <c:pt idx="3">
                    <c:v>0.11004501059379394</c:v>
                  </c:pt>
                  <c:pt idx="4">
                    <c:v>0.40963815422965449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0.35745556796207162</c:v>
                  </c:pt>
                  <c:pt idx="1">
                    <c:v>0.38242466223481331</c:v>
                  </c:pt>
                  <c:pt idx="2">
                    <c:v>0.22026879953225292</c:v>
                  </c:pt>
                  <c:pt idx="3">
                    <c:v>0.11004501059379394</c:v>
                  </c:pt>
                  <c:pt idx="4">
                    <c:v>0.40963815422965449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9.6695934251685447</c:v>
                </c:pt>
                <c:pt idx="1">
                  <c:v>7.0572309462974347</c:v>
                </c:pt>
                <c:pt idx="2">
                  <c:v>4.4376348616702783</c:v>
                </c:pt>
                <c:pt idx="3">
                  <c:v>6.0943336397880525</c:v>
                </c:pt>
                <c:pt idx="4">
                  <c:v>5.4656516956310695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4F2-4AC7-9FB3-86B1A15EEE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Sheet1!$A$4</c15:sqref>
                        </c15:formulaRef>
                      </c:ext>
                    </c:extLst>
                    <c:strCache>
                      <c:ptCount val="1"/>
                      <c:pt idx="0">
                        <c:v>20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0.11038824370793462</c:v>
                        </c:pt>
                        <c:pt idx="1">
                          <c:v>0.27793859308013419</c:v>
                        </c:pt>
                        <c:pt idx="2">
                          <c:v>5.4983333110486102E-2</c:v>
                        </c:pt>
                        <c:pt idx="3">
                          <c:v>0.11857139215263122</c:v>
                        </c:pt>
                        <c:pt idx="4">
                          <c:v>0.30044184181288225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Sheet1!$B$10:$F$10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0.11038824370793462</c:v>
                        </c:pt>
                        <c:pt idx="1">
                          <c:v>0.27793859308013419</c:v>
                        </c:pt>
                        <c:pt idx="2">
                          <c:v>5.4983333110486102E-2</c:v>
                        </c:pt>
                        <c:pt idx="3">
                          <c:v>0.11857139215263122</c:v>
                        </c:pt>
                        <c:pt idx="4">
                          <c:v>0.30044184181288225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1"/>
                      </a:solidFill>
                      <a:round/>
                    </a:ln>
                    <a:effectLst/>
                  </c:spPr>
                </c:errBars>
                <c:xVal>
                  <c:numRef>
                    <c:extLst>
                      <c:ext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Sheet1!$B$9:$F$9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6.6232620943668081</c:v>
                      </c:pt>
                      <c:pt idx="1">
                        <c:v>4.0107416194032748</c:v>
                      </c:pt>
                      <c:pt idx="2">
                        <c:v>2.5494210279712881</c:v>
                      </c:pt>
                      <c:pt idx="3">
                        <c:v>3.1175336501715321</c:v>
                      </c:pt>
                      <c:pt idx="4">
                        <c:v>3.3071396591462503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1-94F2-4AC7-9FB3-86B1A15EEEAD}"/>
                  </c:ext>
                </c:extLst>
              </c15:ser>
            </c15:filteredScatterSeries>
            <c15:filteredScatte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Sheet1!$A$12</c15:sqref>
                        </c15:formulaRef>
                      </c:ext>
                    </c:extLst>
                    <c:strCache>
                      <c:ptCount val="1"/>
                      <c:pt idx="0">
                        <c:v>40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Sheet1!$B$18:$F$18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0.26188961617716966</c:v>
                        </c:pt>
                        <c:pt idx="1">
                          <c:v>0.30334017784188461</c:v>
                        </c:pt>
                        <c:pt idx="2">
                          <c:v>0.13096429717074251</c:v>
                        </c:pt>
                        <c:pt idx="3">
                          <c:v>0.25321751223228195</c:v>
                        </c:pt>
                        <c:pt idx="4">
                          <c:v>0.30167714457806355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0.29986115795535812</c:v>
                        </c:pt>
                        <c:pt idx="1">
                          <c:v>0.37135455653552524</c:v>
                        </c:pt>
                        <c:pt idx="2">
                          <c:v>0.26221706283362672</c:v>
                        </c:pt>
                        <c:pt idx="3">
                          <c:v>0.2014773268516275</c:v>
                        </c:pt>
                        <c:pt idx="4">
                          <c:v>0.16284174479006372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2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Sheet1!$B$17:$F$17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9.0890999330796323</c:v>
                      </c:pt>
                      <c:pt idx="1">
                        <c:v>4.9051566135757181</c:v>
                      </c:pt>
                      <c:pt idx="2">
                        <c:v>3.3858474888781744</c:v>
                      </c:pt>
                      <c:pt idx="3">
                        <c:v>3.9402714128763643</c:v>
                      </c:pt>
                      <c:pt idx="4">
                        <c:v>3.9620921378028937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94F2-4AC7-9FB3-86B1A15EEEAD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Sheet1!$A$20</c15:sqref>
                        </c15:formulaRef>
                      </c:ext>
                    </c:extLst>
                    <c:strCache>
                      <c:ptCount val="1"/>
                      <c:pt idx="0">
                        <c:v>60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0.29986115795535812</c:v>
                        </c:pt>
                        <c:pt idx="1">
                          <c:v>0.37135455653552524</c:v>
                        </c:pt>
                        <c:pt idx="2">
                          <c:v>0.26221706283362672</c:v>
                        </c:pt>
                        <c:pt idx="3">
                          <c:v>0.2014773268516275</c:v>
                        </c:pt>
                        <c:pt idx="4">
                          <c:v>0.16284174479006372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Sheet1!$B$26:$F$26</c15:sqref>
                          </c15:formulaRef>
                        </c:ext>
                      </c:extLst>
                      <c:numCache>
                        <c:formatCode>General</c:formatCode>
                        <c:ptCount val="5"/>
                        <c:pt idx="0">
                          <c:v>0.29986115795535812</c:v>
                        </c:pt>
                        <c:pt idx="1">
                          <c:v>0.37135455653552524</c:v>
                        </c:pt>
                        <c:pt idx="2">
                          <c:v>0.26221706283362672</c:v>
                        </c:pt>
                        <c:pt idx="3">
                          <c:v>0.2014773268516275</c:v>
                        </c:pt>
                        <c:pt idx="4">
                          <c:v>0.16284174479006372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accent3"/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Sheet1!$B$25:$F$25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9.5450771555606302</c:v>
                      </c:pt>
                      <c:pt idx="1">
                        <c:v>6.3096599333830641</c:v>
                      </c:pt>
                      <c:pt idx="2">
                        <c:v>4.2929790417648057</c:v>
                      </c:pt>
                      <c:pt idx="3">
                        <c:v>4.4095548396031514</c:v>
                      </c:pt>
                      <c:pt idx="4">
                        <c:v>5.1828222762210663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94F2-4AC7-9FB3-86B1A15EEEAD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Sheet1!$A$36</c15:sqref>
                        </c15:formulaRef>
                      </c:ext>
                    </c:extLst>
                    <c:strCache>
                      <c:ptCount val="1"/>
                      <c:pt idx="0">
                        <c:v>100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errBars>
                  <c:errDir val="y"/>
                  <c:errBarType val="both"/>
                  <c:errValType val="stdErr"/>
                  <c:noEndCap val="0"/>
                  <c:spPr>
                    <a:noFill/>
                    <a:ln w="9525" cap="flat" cmpd="sng" algn="ctr">
                      <a:solidFill>
                        <a:schemeClr val="accent5"/>
                      </a:solidFill>
                      <a:round/>
                    </a:ln>
                    <a:effectLst/>
                  </c:spPr>
                </c:errBars>
                <c:errBars>
                  <c:errDir val="x"/>
                  <c:errBarType val="both"/>
                  <c:errValType val="fixedVal"/>
                  <c:noEndCap val="1"/>
                  <c:val val="0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Sheet1!$B$2:$F$2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0.40522000000000002</c:v>
                      </c:pt>
                      <c:pt idx="1">
                        <c:v>2.6280700000000001</c:v>
                      </c:pt>
                      <c:pt idx="2">
                        <c:v>7.4148699999999996</c:v>
                      </c:pt>
                      <c:pt idx="3">
                        <c:v>5.9297399999999998</c:v>
                      </c:pt>
                      <c:pt idx="4">
                        <c:v>5.8319999999999999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Sheet1!$B$41:$F$41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10.340575106959212</c:v>
                      </c:pt>
                      <c:pt idx="1">
                        <c:v>8.567890475981077</c:v>
                      </c:pt>
                      <c:pt idx="2">
                        <c:v>4.7891683033139758</c:v>
                      </c:pt>
                      <c:pt idx="3">
                        <c:v>5.6791401872306624</c:v>
                      </c:pt>
                      <c:pt idx="4">
                        <c:v>6.1550665094377299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94F2-4AC7-9FB3-86B1A15EEEAD}"/>
                  </c:ext>
                </c:extLst>
              </c15:ser>
            </c15:filteredScatterSeries>
          </c:ext>
        </c:extLst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nl-NL" dirty="0"/>
              <a:t>Clustering of </a:t>
            </a:r>
            <a:r>
              <a:rPr lang="nl-NL" dirty="0" err="1"/>
              <a:t>larvae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baseline="0" dirty="0"/>
              <a:t> </a:t>
            </a:r>
            <a:r>
              <a:rPr lang="nl-NL" baseline="0" dirty="0" err="1"/>
              <a:t>several</a:t>
            </a:r>
            <a:r>
              <a:rPr lang="nl-NL" dirty="0"/>
              <a:t> </a:t>
            </a:r>
            <a:r>
              <a:rPr lang="nl-NL" dirty="0" err="1"/>
              <a:t>amounts</a:t>
            </a:r>
            <a:r>
              <a:rPr lang="nl-NL" dirty="0"/>
              <a:t> of </a:t>
            </a:r>
            <a:r>
              <a:rPr lang="nl-NL" dirty="0" err="1"/>
              <a:t>worker</a:t>
            </a:r>
            <a:r>
              <a:rPr lang="nl-NL" dirty="0"/>
              <a:t> </a:t>
            </a:r>
            <a:r>
              <a:rPr lang="nl-NL" dirty="0" err="1"/>
              <a:t>ants</a:t>
            </a:r>
            <a:r>
              <a:rPr lang="nl-NL" dirty="0"/>
              <a:t>, </a:t>
            </a:r>
            <a:r>
              <a:rPr lang="nl-NL" dirty="0" err="1"/>
              <a:t>tiredness</a:t>
            </a:r>
            <a:r>
              <a:rPr lang="nl-NL" dirty="0"/>
              <a:t> independent of </a:t>
            </a:r>
            <a:r>
              <a:rPr lang="nl-NL" dirty="0" err="1"/>
              <a:t>weight</a:t>
            </a:r>
            <a:endParaRPr lang="nl-NL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20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Sheet1!$B$10:$F$10</c:f>
                <c:numCache>
                  <c:formatCode>General</c:formatCode>
                  <c:ptCount val="5"/>
                  <c:pt idx="0">
                    <c:v>0.22934985951788908</c:v>
                  </c:pt>
                  <c:pt idx="1">
                    <c:v>0.17605702701968529</c:v>
                  </c:pt>
                  <c:pt idx="2">
                    <c:v>0.46479992297714928</c:v>
                  </c:pt>
                  <c:pt idx="3">
                    <c:v>0.26701233844889927</c:v>
                  </c:pt>
                  <c:pt idx="4">
                    <c:v>0.27126947339163249</c:v>
                  </c:pt>
                </c:numCache>
              </c:numRef>
            </c:plus>
            <c:minus>
              <c:numRef>
                <c:f>Sheet1!$B$10:$F$10</c:f>
                <c:numCache>
                  <c:formatCode>General</c:formatCode>
                  <c:ptCount val="5"/>
                  <c:pt idx="0">
                    <c:v>0.22934985951788908</c:v>
                  </c:pt>
                  <c:pt idx="1">
                    <c:v>0.17605702701968529</c:v>
                  </c:pt>
                  <c:pt idx="2">
                    <c:v>0.46479992297714928</c:v>
                  </c:pt>
                  <c:pt idx="3">
                    <c:v>0.26701233844889927</c:v>
                  </c:pt>
                  <c:pt idx="4">
                    <c:v>0.27126947339163249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Sheet1!$B$9:$F$9</c:f>
              <c:numCache>
                <c:formatCode>General</c:formatCode>
                <c:ptCount val="5"/>
                <c:pt idx="0">
                  <c:v>3.1829036825831358</c:v>
                </c:pt>
                <c:pt idx="1">
                  <c:v>3.125488559745536</c:v>
                </c:pt>
                <c:pt idx="2">
                  <c:v>4.4395220772340558</c:v>
                </c:pt>
                <c:pt idx="3">
                  <c:v>3.0763619542316443</c:v>
                </c:pt>
                <c:pt idx="4">
                  <c:v>2.951178273852928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58A-45DB-BE29-84D4B7759262}"/>
            </c:ext>
          </c:extLst>
        </c:ser>
        <c:ser>
          <c:idx val="1"/>
          <c:order val="1"/>
          <c:tx>
            <c:strRef>
              <c:f>Sheet1!$A$12</c:f>
              <c:strCache>
                <c:ptCount val="1"/>
                <c:pt idx="0">
                  <c:v>40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Sheet1!$B$18:$F$18</c:f>
                <c:numCache>
                  <c:formatCode>General</c:formatCode>
                  <c:ptCount val="5"/>
                  <c:pt idx="0">
                    <c:v>8.5699227983289522E-2</c:v>
                  </c:pt>
                  <c:pt idx="1">
                    <c:v>0.14225198851426721</c:v>
                  </c:pt>
                  <c:pt idx="2">
                    <c:v>0.2167798388997185</c:v>
                  </c:pt>
                  <c:pt idx="3">
                    <c:v>5.4638193842037018E-2</c:v>
                  </c:pt>
                  <c:pt idx="4">
                    <c:v>0.26223862953544924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0.19279369003231239</c:v>
                  </c:pt>
                  <c:pt idx="1">
                    <c:v>0.29677120013895325</c:v>
                  </c:pt>
                  <c:pt idx="2">
                    <c:v>0.36714789729485486</c:v>
                  </c:pt>
                  <c:pt idx="3">
                    <c:v>0.15498696913318738</c:v>
                  </c:pt>
                  <c:pt idx="4">
                    <c:v>0.22513364909615974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2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Sheet1!$B$17:$F$17</c:f>
              <c:numCache>
                <c:formatCode>General</c:formatCode>
                <c:ptCount val="5"/>
                <c:pt idx="0">
                  <c:v>3.3170977017341778</c:v>
                </c:pt>
                <c:pt idx="1">
                  <c:v>4.3043820938192141</c:v>
                </c:pt>
                <c:pt idx="2">
                  <c:v>4.710599186057431</c:v>
                </c:pt>
                <c:pt idx="3">
                  <c:v>3.9988864034194984</c:v>
                </c:pt>
                <c:pt idx="4">
                  <c:v>3.2807920913269357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58A-45DB-BE29-84D4B7759262}"/>
            </c:ext>
          </c:extLst>
        </c:ser>
        <c:ser>
          <c:idx val="2"/>
          <c:order val="2"/>
          <c:tx>
            <c:strRef>
              <c:f>Sheet1!$A$20</c:f>
              <c:strCache>
                <c:ptCount val="1"/>
                <c:pt idx="0">
                  <c:v>60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Sheet1!$B$26:$F$26</c:f>
                <c:numCache>
                  <c:formatCode>General</c:formatCode>
                  <c:ptCount val="5"/>
                  <c:pt idx="0">
                    <c:v>0.19279369003231239</c:v>
                  </c:pt>
                  <c:pt idx="1">
                    <c:v>0.29677120013895325</c:v>
                  </c:pt>
                  <c:pt idx="2">
                    <c:v>0.36714789729485486</c:v>
                  </c:pt>
                  <c:pt idx="3">
                    <c:v>0.15498696913318738</c:v>
                  </c:pt>
                  <c:pt idx="4">
                    <c:v>0.22513364909615974</c:v>
                  </c:pt>
                </c:numCache>
              </c:numRef>
            </c:plus>
            <c:minus>
              <c:numRef>
                <c:f>Sheet1!$B$26:$F$26</c:f>
                <c:numCache>
                  <c:formatCode>General</c:formatCode>
                  <c:ptCount val="5"/>
                  <c:pt idx="0">
                    <c:v>0.19279369003231239</c:v>
                  </c:pt>
                  <c:pt idx="1">
                    <c:v>0.29677120013895325</c:v>
                  </c:pt>
                  <c:pt idx="2">
                    <c:v>0.36714789729485486</c:v>
                  </c:pt>
                  <c:pt idx="3">
                    <c:v>0.15498696913318738</c:v>
                  </c:pt>
                  <c:pt idx="4">
                    <c:v>0.22513364909615974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3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Sheet1!$B$25:$F$25</c:f>
              <c:numCache>
                <c:formatCode>General</c:formatCode>
                <c:ptCount val="5"/>
                <c:pt idx="0">
                  <c:v>3.3668025240943096</c:v>
                </c:pt>
                <c:pt idx="1">
                  <c:v>4.6468242383862162</c:v>
                </c:pt>
                <c:pt idx="2">
                  <c:v>5.5494516021777729</c:v>
                </c:pt>
                <c:pt idx="3">
                  <c:v>4.3248255557989621</c:v>
                </c:pt>
                <c:pt idx="4">
                  <c:v>3.9401895833448819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58A-45DB-BE29-84D4B7759262}"/>
            </c:ext>
          </c:extLst>
        </c:ser>
        <c:ser>
          <c:idx val="3"/>
          <c:order val="3"/>
          <c:tx>
            <c:strRef>
              <c:f>Sheet1!$A$28</c:f>
              <c:strCache>
                <c:ptCount val="1"/>
                <c:pt idx="0">
                  <c:v>80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y"/>
            <c:errBarType val="both"/>
            <c:errValType val="cust"/>
            <c:noEndCap val="0"/>
            <c:plus>
              <c:numRef>
                <c:f>Sheet1!$B$34:$F$34</c:f>
                <c:numCache>
                  <c:formatCode>General</c:formatCode>
                  <c:ptCount val="5"/>
                  <c:pt idx="0">
                    <c:v>0.207836016511566</c:v>
                  </c:pt>
                  <c:pt idx="1">
                    <c:v>0.22461165506056327</c:v>
                  </c:pt>
                  <c:pt idx="2">
                    <c:v>0.43368514012269016</c:v>
                  </c:pt>
                  <c:pt idx="3">
                    <c:v>0.14584334478817837</c:v>
                  </c:pt>
                  <c:pt idx="4">
                    <c:v>0.15474860814135005</c:v>
                  </c:pt>
                </c:numCache>
              </c:numRef>
            </c:plus>
            <c:minus>
              <c:numRef>
                <c:f>Sheet1!$B$34:$F$34</c:f>
                <c:numCache>
                  <c:formatCode>General</c:formatCode>
                  <c:ptCount val="5"/>
                  <c:pt idx="0">
                    <c:v>0.207836016511566</c:v>
                  </c:pt>
                  <c:pt idx="1">
                    <c:v>0.22461165506056327</c:v>
                  </c:pt>
                  <c:pt idx="2">
                    <c:v>0.43368514012269016</c:v>
                  </c:pt>
                  <c:pt idx="3">
                    <c:v>0.14584334478817837</c:v>
                  </c:pt>
                  <c:pt idx="4">
                    <c:v>0.15474860814135005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accent4"/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Sheet1!$B$33:$F$33</c:f>
              <c:numCache>
                <c:formatCode>General</c:formatCode>
                <c:ptCount val="5"/>
                <c:pt idx="0">
                  <c:v>3.1385282738434763</c:v>
                </c:pt>
                <c:pt idx="1">
                  <c:v>6.2579887882199348</c:v>
                </c:pt>
                <c:pt idx="2">
                  <c:v>6.2618356863580491</c:v>
                </c:pt>
                <c:pt idx="3">
                  <c:v>5.3788291335695879</c:v>
                </c:pt>
                <c:pt idx="4">
                  <c:v>4.557245390178716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B58A-45DB-BE29-84D4B7759262}"/>
            </c:ext>
          </c:extLst>
        </c:ser>
        <c:ser>
          <c:idx val="4"/>
          <c:order val="4"/>
          <c:tx>
            <c:strRef>
              <c:f>Sheet1!$A$36</c:f>
              <c:strCache>
                <c:ptCount val="1"/>
                <c:pt idx="0">
                  <c:v>100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errBars>
            <c:errDir val="y"/>
            <c:errBarType val="both"/>
            <c:errValType val="stdErr"/>
            <c:noEndCap val="0"/>
            <c:spPr>
              <a:noFill/>
              <a:ln w="9525" cap="flat" cmpd="sng" algn="ctr">
                <a:solidFill>
                  <a:schemeClr val="accent5"/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1"/>
            <c:val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Sheet1!$B$2:$F$2</c:f>
              <c:numCache>
                <c:formatCode>General</c:formatCode>
                <c:ptCount val="5"/>
                <c:pt idx="0">
                  <c:v>0.40522000000000002</c:v>
                </c:pt>
                <c:pt idx="1">
                  <c:v>2.6280700000000001</c:v>
                </c:pt>
                <c:pt idx="2">
                  <c:v>7.4148699999999996</c:v>
                </c:pt>
                <c:pt idx="3">
                  <c:v>5.9297399999999998</c:v>
                </c:pt>
                <c:pt idx="4">
                  <c:v>5.8319999999999999</c:v>
                </c:pt>
              </c:numCache>
            </c:numRef>
          </c:xVal>
          <c:yVal>
            <c:numRef>
              <c:f>Sheet1!$B$41:$F$41</c:f>
              <c:numCache>
                <c:formatCode>General</c:formatCode>
                <c:ptCount val="5"/>
                <c:pt idx="0">
                  <c:v>3.202308142233818</c:v>
                </c:pt>
                <c:pt idx="1">
                  <c:v>6.5702711761187969</c:v>
                </c:pt>
                <c:pt idx="2">
                  <c:v>6.995699921675298</c:v>
                </c:pt>
                <c:pt idx="3">
                  <c:v>5.8223534693055097</c:v>
                </c:pt>
                <c:pt idx="4">
                  <c:v>4.1650645100912147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B58A-45DB-BE29-84D4B77592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3491567"/>
        <c:axId val="553485743"/>
      </c:scatterChart>
      <c:valAx>
        <c:axId val="553491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 dirty="0" err="1"/>
                  <a:t>Weight</a:t>
                </a:r>
                <a:r>
                  <a:rPr lang="nl-NL" sz="1200" dirty="0"/>
                  <a:t> of </a:t>
                </a:r>
                <a:r>
                  <a:rPr lang="nl-NL" sz="1200" dirty="0" err="1"/>
                  <a:t>larvae</a:t>
                </a:r>
                <a:r>
                  <a:rPr lang="nl-NL" sz="1200" dirty="0"/>
                  <a:t> (length</a:t>
                </a:r>
                <a:r>
                  <a:rPr lang="nl-NL" sz="1200" baseline="30000" dirty="0"/>
                  <a:t>3</a:t>
                </a:r>
                <a:r>
                  <a:rPr lang="nl-NL" sz="1200" dirty="0"/>
                  <a:t> 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85743"/>
        <c:crosses val="autoZero"/>
        <c:crossBetween val="midCat"/>
      </c:valAx>
      <c:valAx>
        <c:axId val="553485743"/>
        <c:scaling>
          <c:orientation val="minMax"/>
          <c:max val="1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 sz="1200"/>
                  <a:t>Average distance to bottom of grid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5534915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12700" cap="flat" cmpd="sng" algn="ctr">
      <a:solidFill>
        <a:srgbClr val="1CADE4"/>
      </a:solidFill>
      <a:prstDash val="solid"/>
      <a:miter lim="800000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LID4096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2854c7616_2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2854c7616_2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e2854c7616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e2854c7616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e2854c7616_2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e2854c7616_2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2854c7616_2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2854c7616_2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96597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1303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84494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7965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5846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2854c7616_2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2854c7616_2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nl-NL" sz="2000">
                <a:solidFill>
                  <a:srgbClr val="3F3F3F"/>
                </a:solidFill>
              </a:rPr>
              <a:t>https://www.antkeepers.com/facts/ants/egg-to-ant/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e2647ff1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e2647ff1a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Show model by screensharing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2854c761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2854c7616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e2647ff1ac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e2647ff1ac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e2854c761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e2854c761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2854c761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2854c761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equal cd = 2.5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e2854c7616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e2854c7616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equal cd = 2.5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41cbd4c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e41cbd4c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equal cd = 2.5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41cbd4c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e41cbd4c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equal cd = 2.5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642029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e2647ff1ac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e2647ff1ac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absolute values: blue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trend: grey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e2854c7616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e2854c7616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maximum tiredness = 50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2854c7616_2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2854c7616_2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nl-NL" sz="2000">
                <a:solidFill>
                  <a:srgbClr val="3F3F3F"/>
                </a:solidFill>
              </a:rPr>
              <a:t>https://www.antkeepers.com/facts/ants/egg-to-ant/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2854c761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2854c761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e2854c7616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e2854c7616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e2647ff1ac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e2647ff1ac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e2854c761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e2854c761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e2854c7616_2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e2854c7616_2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e2854c7616_2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e2854c7616_2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2854c7616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2854c7616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 sz="2000">
                <a:solidFill>
                  <a:srgbClr val="3F3F3F"/>
                </a:solidFill>
              </a:rPr>
              <a:t>https://www.antkeepers.com/facts/ants/egg-to-ant/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e2854c7616_2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e2854c7616_2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lang="nl-NL">
                <a:solidFill>
                  <a:srgbClr val="3F3F3F"/>
                </a:solidFill>
              </a:rPr>
              <a:t>https://www.antkeepers.com/facts/ants/egg-to-ant/</a:t>
            </a:r>
            <a:endParaRPr>
              <a:solidFill>
                <a:srgbClr val="3F3F3F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2854c7616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2854c7616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nl-NL" sz="2000">
                <a:solidFill>
                  <a:srgbClr val="3F3F3F"/>
                </a:solidFill>
              </a:rPr>
              <a:t>https://www.antkeepers.com/facts/ants/egg-to-ant/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e2854c7616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e2854c7616_2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nl-NL" sz="2000">
                <a:solidFill>
                  <a:srgbClr val="3F3F3F"/>
                </a:solidFill>
              </a:rPr>
              <a:t>https://www.antkeepers.com/facts/ants/egg-to-ant/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2854c7616_2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2854c7616_2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e2854c7616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e2854c7616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cxnSp>
        <p:nvCxnSpPr>
          <p:cNvPr id="22" name="Google Shape;22;p2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7" name="Body Level One…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>
            <a:lvl1pPr indent="-342900"/>
            <a:lvl3pPr marL="1518557" indent="-489857"/>
            <a:lvl4pPr marL="1975757" indent="-489857"/>
            <a:lvl5pPr marL="2432957" indent="-489857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377659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cxnSp>
        <p:nvCxnSpPr>
          <p:cNvPr id="37" name="Google Shape;37;p4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4937760" cy="4023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2"/>
          </p:nvPr>
        </p:nvSpPr>
        <p:spPr>
          <a:xfrm>
            <a:off x="1097280" y="2582335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chart" Target="../charts/char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chart" Target="../charts/char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chart" Target="../charts/char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chart" Target="../charts/char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chart" Target="../charts/char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chart" Target="../charts/char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chart" Target="../charts/char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chart" Target="../charts/char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9000"/>
              <a:buFont typeface="Calibri"/>
              <a:buNone/>
            </a:pPr>
            <a:r>
              <a:rPr lang="nl-NL" sz="8900"/>
              <a:t>Brood sorting by ants</a:t>
            </a:r>
            <a:endParaRPr sz="8900"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1097280" y="4379575"/>
            <a:ext cx="3080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nl-NL" cap="none" dirty="0" err="1"/>
              <a:t>Ludi</a:t>
            </a:r>
            <a:r>
              <a:rPr lang="nl-NL" cap="none" dirty="0"/>
              <a:t> van Leeuwen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nl-NL" cap="none" dirty="0"/>
              <a:t>Corine Nijhof</a:t>
            </a:r>
            <a:endParaRPr dirty="0"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"/>
          </p:nvPr>
        </p:nvSpPr>
        <p:spPr>
          <a:xfrm>
            <a:off x="7429080" y="4379575"/>
            <a:ext cx="3726600" cy="17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nl-NL" cap="none" dirty="0"/>
              <a:t>Advanced </a:t>
            </a:r>
            <a:r>
              <a:rPr lang="nl-NL" cap="none" dirty="0" err="1"/>
              <a:t>Self-Organisatio</a:t>
            </a:r>
            <a:r>
              <a:rPr lang="nl-NL" dirty="0" err="1"/>
              <a:t>n</a:t>
            </a:r>
            <a:r>
              <a:rPr lang="nl-NL" dirty="0"/>
              <a:t> </a:t>
            </a:r>
            <a:r>
              <a:rPr lang="nl-NL" cap="none" dirty="0"/>
              <a:t>of </a:t>
            </a:r>
            <a:r>
              <a:rPr lang="nl-NL" cap="none" dirty="0" err="1"/>
              <a:t>Social</a:t>
            </a:r>
            <a:r>
              <a:rPr lang="nl-NL" cap="none" dirty="0"/>
              <a:t> Systems</a:t>
            </a:r>
            <a:endParaRPr dirty="0"/>
          </a:p>
        </p:txBody>
      </p:sp>
      <p:pic>
        <p:nvPicPr>
          <p:cNvPr id="104" name="Google Shape;104;p13"/>
          <p:cNvPicPr preferRelativeResize="0"/>
          <p:nvPr/>
        </p:nvPicPr>
        <p:blipFill rotWithShape="1">
          <a:blip r:embed="rId3">
            <a:alphaModFix/>
          </a:blip>
          <a:srcRect b="6533"/>
          <a:stretch/>
        </p:blipFill>
        <p:spPr>
          <a:xfrm>
            <a:off x="6722325" y="640976"/>
            <a:ext cx="3320950" cy="178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xfrm>
            <a:off x="994050" y="156251"/>
            <a:ext cx="10058400" cy="799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Hypothesis</a:t>
            </a:r>
            <a:endParaRPr/>
          </a:p>
        </p:txBody>
      </p:sp>
      <p:sp>
        <p:nvSpPr>
          <p:cNvPr id="258" name="Google Shape;258;p22"/>
          <p:cNvSpPr txBox="1">
            <a:spLocks noGrp="1"/>
          </p:cNvSpPr>
          <p:nvPr>
            <p:ph type="body" idx="1"/>
          </p:nvPr>
        </p:nvSpPr>
        <p:spPr>
          <a:xfrm>
            <a:off x="1066800" y="1019832"/>
            <a:ext cx="9908400" cy="8769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Domain of care </a:t>
            </a:r>
            <a:r>
              <a:rPr lang="nl-NL" sz="21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~</a:t>
            </a:r>
            <a:r>
              <a:rPr lang="nl-NL" sz="10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nl-NL"/>
              <a:t>to amount of care that brood needs </a:t>
            </a:r>
            <a:endParaRPr/>
          </a:p>
        </p:txBody>
      </p:sp>
      <p:pic>
        <p:nvPicPr>
          <p:cNvPr id="259" name="Google Shape;2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00" y="2250526"/>
            <a:ext cx="5349575" cy="30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2"/>
          <p:cNvSpPr txBox="1"/>
          <p:nvPr/>
        </p:nvSpPr>
        <p:spPr>
          <a:xfrm>
            <a:off x="490200" y="6380075"/>
            <a:ext cx="553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for</a:t>
            </a:r>
            <a:r>
              <a:rPr lang="nl-NL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l-NL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illustration</a:t>
            </a:r>
            <a:r>
              <a:rPr lang="nl-NL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l-NL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purposes</a:t>
            </a:r>
            <a:r>
              <a:rPr lang="nl-NL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l-NL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</a:t>
            </a:r>
            <a:r>
              <a:rPr lang="nl-NL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nl-NL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this</a:t>
            </a:r>
            <a:r>
              <a:rPr lang="nl-NL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is </a:t>
            </a:r>
            <a:r>
              <a:rPr lang="nl-NL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not</a:t>
            </a:r>
            <a:r>
              <a:rPr lang="nl-NL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l-NL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</a:t>
            </a:r>
            <a:r>
              <a:rPr lang="nl-NL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right species of </a:t>
            </a:r>
            <a:r>
              <a:rPr lang="nl-NL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ant</a:t>
            </a:r>
            <a:endParaRPr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2"/>
          <p:cNvSpPr txBox="1"/>
          <p:nvPr/>
        </p:nvSpPr>
        <p:spPr>
          <a:xfrm>
            <a:off x="652425" y="5428025"/>
            <a:ext cx="2550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Care eggs and larvae: Feeding and cleaning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2" name="Google Shape;26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4877" y="2109061"/>
            <a:ext cx="4960590" cy="3410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1750" y="1896725"/>
            <a:ext cx="5157026" cy="3545749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2"/>
          <p:cNvSpPr txBox="1"/>
          <p:nvPr/>
        </p:nvSpPr>
        <p:spPr>
          <a:xfrm>
            <a:off x="6940150" y="5624675"/>
            <a:ext cx="4683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Care (Pre)-Pupae: No feeding, only cleaning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4;p13">
            <a:extLst>
              <a:ext uri="{FF2B5EF4-FFF2-40B4-BE49-F238E27FC236}">
                <a16:creationId xmlns:a16="http://schemas.microsoft.com/office/drawing/2014/main" id="{FD02C634-3880-4538-9000-5DAC5E042D86}"/>
              </a:ext>
            </a:extLst>
          </p:cNvPr>
          <p:cNvPicPr preferRelativeResize="0"/>
          <p:nvPr/>
        </p:nvPicPr>
        <p:blipFill rotWithShape="1">
          <a:blip r:embed="rId6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Hypothesis</a:t>
            </a:r>
            <a:endParaRPr/>
          </a:p>
        </p:txBody>
      </p:sp>
      <p:sp>
        <p:nvSpPr>
          <p:cNvPr id="270" name="Google Shape;270;p2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Care ordering: Large larvae &gt; Medium larvae ~ Prepupae ~ Pupae &gt; Small larvae and eggs.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Evolutionary explanation: more energy invested in large larvae, hence need more care.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endParaRPr/>
          </a:p>
        </p:txBody>
      </p:sp>
      <p:pic>
        <p:nvPicPr>
          <p:cNvPr id="5" name="Google Shape;104;p13">
            <a:extLst>
              <a:ext uri="{FF2B5EF4-FFF2-40B4-BE49-F238E27FC236}">
                <a16:creationId xmlns:a16="http://schemas.microsoft.com/office/drawing/2014/main" id="{DDEED6C7-8F73-42E7-AF6E-E3428A7EC4BA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Hypothesis</a:t>
            </a:r>
            <a:endParaRPr/>
          </a:p>
        </p:txBody>
      </p:sp>
      <p:sp>
        <p:nvSpPr>
          <p:cNvPr id="276" name="Google Shape;276;p24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Care ordering: Large larvae &gt; Medium larvae ~ Prepupae ~ Pupae &gt; Small larvae and eggs.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Simple rules: 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l-NL"/>
              <a:t>Pick brood up if overcrowded according to domain of care. 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l-NL"/>
              <a:t>Drop brood if not overcrowded anymore.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endParaRPr/>
          </a:p>
        </p:txBody>
      </p:sp>
      <p:pic>
        <p:nvPicPr>
          <p:cNvPr id="6" name="Google Shape;104;p13">
            <a:extLst>
              <a:ext uri="{FF2B5EF4-FFF2-40B4-BE49-F238E27FC236}">
                <a16:creationId xmlns:a16="http://schemas.microsoft.com/office/drawing/2014/main" id="{02B17D80-BBBB-4884-BA3E-F404EFC321AC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Hypothesis</a:t>
            </a:r>
            <a:endParaRPr/>
          </a:p>
        </p:txBody>
      </p:sp>
      <p:sp>
        <p:nvSpPr>
          <p:cNvPr id="282" name="Google Shape;282;p2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Care ordering: Large larvae &gt; Medium larvae ~ Prepupae ~ Pupae &gt; Small larvae and eggs.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Simple rules: 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l-NL"/>
              <a:t>Pick brood up if overcrowded according to domain of care. 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l-NL"/>
              <a:t>Drop brood if not overcrowded anymore.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nl-NL"/>
              <a:t>+ tiredness - ants carry small/light brood easier than large/heavy brood.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endParaRPr/>
          </a:p>
        </p:txBody>
      </p:sp>
      <p:pic>
        <p:nvPicPr>
          <p:cNvPr id="5" name="Google Shape;104;p13">
            <a:extLst>
              <a:ext uri="{FF2B5EF4-FFF2-40B4-BE49-F238E27FC236}">
                <a16:creationId xmlns:a16="http://schemas.microsoft.com/office/drawing/2014/main" id="{396D9A95-5D82-4E0C-BB5B-A22AEFB686D3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/>
          <p:nvPr/>
        </p:nvSpPr>
        <p:spPr>
          <a:xfrm>
            <a:off x="4321635" y="2610641"/>
            <a:ext cx="3558900" cy="62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nl-NL"/>
              <a:t>Model</a:t>
            </a:r>
            <a:endParaRPr/>
          </a:p>
        </p:txBody>
      </p:sp>
      <p:sp>
        <p:nvSpPr>
          <p:cNvPr id="289" name="Google Shape;289;p26"/>
          <p:cNvSpPr/>
          <p:nvPr/>
        </p:nvSpPr>
        <p:spPr>
          <a:xfrm>
            <a:off x="2114150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Ants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7880962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Larvae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6"/>
          <p:cNvSpPr/>
          <p:nvPr/>
        </p:nvSpPr>
        <p:spPr>
          <a:xfrm>
            <a:off x="2114150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Energy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Vision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Speed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Pick-up range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Tiredness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6"/>
          <p:cNvSpPr/>
          <p:nvPr/>
        </p:nvSpPr>
        <p:spPr>
          <a:xfrm>
            <a:off x="7880962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Type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Weight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Care domain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Pheromones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6"/>
          <p:cNvSpPr/>
          <p:nvPr/>
        </p:nvSpPr>
        <p:spPr>
          <a:xfrm>
            <a:off x="4614149" y="3149290"/>
            <a:ext cx="2644200" cy="1633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600" b="1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Carry</a:t>
            </a:r>
            <a:endParaRPr sz="14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 up if not enough room around larva</a:t>
            </a:r>
            <a:endParaRPr sz="15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Drop when enough room </a:t>
            </a:r>
            <a:r>
              <a:rPr lang="nl-NL" sz="1500" b="0" i="0" u="sng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 ant too tired</a:t>
            </a:r>
            <a:endParaRPr sz="16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4;p13">
            <a:extLst>
              <a:ext uri="{FF2B5EF4-FFF2-40B4-BE49-F238E27FC236}">
                <a16:creationId xmlns:a16="http://schemas.microsoft.com/office/drawing/2014/main" id="{8BF13582-02BD-448C-800B-E42E1F85AADC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9724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/>
          <p:nvPr/>
        </p:nvSpPr>
        <p:spPr>
          <a:xfrm>
            <a:off x="4321635" y="2610641"/>
            <a:ext cx="3558900" cy="62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nl-NL"/>
              <a:t>Model</a:t>
            </a:r>
            <a:endParaRPr/>
          </a:p>
        </p:txBody>
      </p:sp>
      <p:sp>
        <p:nvSpPr>
          <p:cNvPr id="289" name="Google Shape;289;p26"/>
          <p:cNvSpPr/>
          <p:nvPr/>
        </p:nvSpPr>
        <p:spPr>
          <a:xfrm>
            <a:off x="2114150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Ants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7880962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Larvae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6"/>
          <p:cNvSpPr/>
          <p:nvPr/>
        </p:nvSpPr>
        <p:spPr>
          <a:xfrm>
            <a:off x="2114150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Energy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Vision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Speed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Pick-up range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Tiredness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6"/>
          <p:cNvSpPr/>
          <p:nvPr/>
        </p:nvSpPr>
        <p:spPr>
          <a:xfrm>
            <a:off x="7880962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Type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Weight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Care domain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Pheromones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6"/>
          <p:cNvSpPr/>
          <p:nvPr/>
        </p:nvSpPr>
        <p:spPr>
          <a:xfrm>
            <a:off x="4614149" y="3149290"/>
            <a:ext cx="2644200" cy="1633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600" b="1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Carry</a:t>
            </a:r>
            <a:endParaRPr sz="14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 up if not enough room around larva</a:t>
            </a:r>
            <a:endParaRPr sz="15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Drop when enough room </a:t>
            </a:r>
            <a:r>
              <a:rPr lang="nl-NL" sz="1500" b="0" i="0" u="sng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 ant too tired</a:t>
            </a:r>
            <a:endParaRPr sz="16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4;p13">
            <a:extLst>
              <a:ext uri="{FF2B5EF4-FFF2-40B4-BE49-F238E27FC236}">
                <a16:creationId xmlns:a16="http://schemas.microsoft.com/office/drawing/2014/main" id="{8BF13582-02BD-448C-800B-E42E1F85AADC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292;p26">
            <a:extLst>
              <a:ext uri="{FF2B5EF4-FFF2-40B4-BE49-F238E27FC236}">
                <a16:creationId xmlns:a16="http://schemas.microsoft.com/office/drawing/2014/main" id="{D7163BB6-AE1A-4921-8B0E-9D1EAFC44175}"/>
              </a:ext>
            </a:extLst>
          </p:cNvPr>
          <p:cNvSpPr/>
          <p:nvPr/>
        </p:nvSpPr>
        <p:spPr>
          <a:xfrm>
            <a:off x="9954745" y="3775404"/>
            <a:ext cx="1622965" cy="1345237"/>
          </a:xfrm>
          <a:prstGeom prst="roundRect">
            <a:avLst>
              <a:gd name="adj" fmla="val 16667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nl-NL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small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nl-NL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medium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nl-NL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large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nl-NL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prepupae</a:t>
            </a:r>
            <a:endParaRPr lang="nl-NL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nl-NL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pupae</a:t>
            </a:r>
            <a:endParaRPr lang="nl-NL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92633F6-924F-4B6D-90A5-89540760262A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757139" y="4035669"/>
            <a:ext cx="1197606" cy="412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/>
          <p:nvPr/>
        </p:nvSpPr>
        <p:spPr>
          <a:xfrm>
            <a:off x="4321635" y="2610641"/>
            <a:ext cx="3558900" cy="62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nl-NL"/>
              <a:t>Model</a:t>
            </a:r>
            <a:endParaRPr/>
          </a:p>
        </p:txBody>
      </p:sp>
      <p:sp>
        <p:nvSpPr>
          <p:cNvPr id="289" name="Google Shape;289;p26"/>
          <p:cNvSpPr/>
          <p:nvPr/>
        </p:nvSpPr>
        <p:spPr>
          <a:xfrm>
            <a:off x="2114150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Ants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7880962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Larvae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6"/>
          <p:cNvSpPr/>
          <p:nvPr/>
        </p:nvSpPr>
        <p:spPr>
          <a:xfrm>
            <a:off x="2114150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Energy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Vision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Speed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Pick-up range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Tiredness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6"/>
          <p:cNvSpPr/>
          <p:nvPr/>
        </p:nvSpPr>
        <p:spPr>
          <a:xfrm>
            <a:off x="7880962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Type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Weight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Care domain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Pheromones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6"/>
          <p:cNvSpPr/>
          <p:nvPr/>
        </p:nvSpPr>
        <p:spPr>
          <a:xfrm>
            <a:off x="4614149" y="3149290"/>
            <a:ext cx="2644200" cy="1633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600" b="1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Carry</a:t>
            </a:r>
            <a:endParaRPr sz="14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 up if not enough room around larva</a:t>
            </a:r>
            <a:endParaRPr sz="15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Drop when enough room </a:t>
            </a:r>
            <a:r>
              <a:rPr lang="nl-NL" sz="1500" b="0" i="0" u="sng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 ant too tired</a:t>
            </a:r>
            <a:endParaRPr sz="16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4;p13">
            <a:extLst>
              <a:ext uri="{FF2B5EF4-FFF2-40B4-BE49-F238E27FC236}">
                <a16:creationId xmlns:a16="http://schemas.microsoft.com/office/drawing/2014/main" id="{8BF13582-02BD-448C-800B-E42E1F85AADC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292;p26">
            <a:extLst>
              <a:ext uri="{FF2B5EF4-FFF2-40B4-BE49-F238E27FC236}">
                <a16:creationId xmlns:a16="http://schemas.microsoft.com/office/drawing/2014/main" id="{D7163BB6-AE1A-4921-8B0E-9D1EAFC44175}"/>
              </a:ext>
            </a:extLst>
          </p:cNvPr>
          <p:cNvSpPr/>
          <p:nvPr/>
        </p:nvSpPr>
        <p:spPr>
          <a:xfrm>
            <a:off x="9954745" y="3775404"/>
            <a:ext cx="1844531" cy="1345237"/>
          </a:xfrm>
          <a:prstGeom prst="roundRect">
            <a:avLst>
              <a:gd name="adj" fmla="val 16667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small 	0.40522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medium 	2.62807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large 	7.41487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prepupae 	5.92974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pupae 	5.83200</a:t>
            </a:r>
            <a:endParaRPr lang="nl-NL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92633F6-924F-4B6D-90A5-89540760262A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985739" y="4299439"/>
            <a:ext cx="969006" cy="1485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018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/>
          <p:nvPr/>
        </p:nvSpPr>
        <p:spPr>
          <a:xfrm>
            <a:off x="4321635" y="2610641"/>
            <a:ext cx="3558900" cy="62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nl-NL"/>
              <a:t>Model</a:t>
            </a:r>
            <a:endParaRPr/>
          </a:p>
        </p:txBody>
      </p:sp>
      <p:sp>
        <p:nvSpPr>
          <p:cNvPr id="289" name="Google Shape;289;p26"/>
          <p:cNvSpPr/>
          <p:nvPr/>
        </p:nvSpPr>
        <p:spPr>
          <a:xfrm>
            <a:off x="2114150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Ants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7880962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Larvae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6"/>
          <p:cNvSpPr/>
          <p:nvPr/>
        </p:nvSpPr>
        <p:spPr>
          <a:xfrm>
            <a:off x="2114150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Energy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Vision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Speed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Pick-up range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Tiredness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6"/>
          <p:cNvSpPr/>
          <p:nvPr/>
        </p:nvSpPr>
        <p:spPr>
          <a:xfrm>
            <a:off x="7880962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Type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Weight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Care domain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Pheromones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6"/>
          <p:cNvSpPr/>
          <p:nvPr/>
        </p:nvSpPr>
        <p:spPr>
          <a:xfrm>
            <a:off x="4614149" y="3149290"/>
            <a:ext cx="2644200" cy="1633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600" b="1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Carry</a:t>
            </a:r>
            <a:endParaRPr sz="14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 up if not enough room around larva</a:t>
            </a:r>
            <a:endParaRPr sz="15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Drop when enough room </a:t>
            </a:r>
            <a:r>
              <a:rPr lang="nl-NL" sz="1500" b="0" i="0" u="sng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 ant too tired</a:t>
            </a:r>
            <a:endParaRPr sz="16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4;p13">
            <a:extLst>
              <a:ext uri="{FF2B5EF4-FFF2-40B4-BE49-F238E27FC236}">
                <a16:creationId xmlns:a16="http://schemas.microsoft.com/office/drawing/2014/main" id="{8BF13582-02BD-448C-800B-E42E1F85AADC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292;p26">
            <a:extLst>
              <a:ext uri="{FF2B5EF4-FFF2-40B4-BE49-F238E27FC236}">
                <a16:creationId xmlns:a16="http://schemas.microsoft.com/office/drawing/2014/main" id="{D7163BB6-AE1A-4921-8B0E-9D1EAFC44175}"/>
              </a:ext>
            </a:extLst>
          </p:cNvPr>
          <p:cNvSpPr/>
          <p:nvPr/>
        </p:nvSpPr>
        <p:spPr>
          <a:xfrm>
            <a:off x="9954745" y="3775404"/>
            <a:ext cx="1844531" cy="1345237"/>
          </a:xfrm>
          <a:prstGeom prst="roundRect">
            <a:avLst>
              <a:gd name="adj" fmla="val 16667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small 	1.0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medium 	3.5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large 	5.0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prepupae 	2.5</a:t>
            </a: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pupae 	2.0</a:t>
            </a:r>
            <a:endParaRPr lang="nl-NL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92633F6-924F-4B6D-90A5-89540760262A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9478109" y="4448023"/>
            <a:ext cx="476636" cy="80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492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/>
          <p:nvPr/>
        </p:nvSpPr>
        <p:spPr>
          <a:xfrm>
            <a:off x="4321635" y="2610641"/>
            <a:ext cx="3558900" cy="62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nl-NL"/>
              <a:t>Model</a:t>
            </a:r>
            <a:endParaRPr/>
          </a:p>
        </p:txBody>
      </p:sp>
      <p:sp>
        <p:nvSpPr>
          <p:cNvPr id="289" name="Google Shape;289;p26"/>
          <p:cNvSpPr/>
          <p:nvPr/>
        </p:nvSpPr>
        <p:spPr>
          <a:xfrm>
            <a:off x="2114150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Ants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7880962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Larvae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6"/>
          <p:cNvSpPr/>
          <p:nvPr/>
        </p:nvSpPr>
        <p:spPr>
          <a:xfrm>
            <a:off x="2114150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Energy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Vision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Speed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Pick-up range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Tiredness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6"/>
          <p:cNvSpPr/>
          <p:nvPr/>
        </p:nvSpPr>
        <p:spPr>
          <a:xfrm>
            <a:off x="7880962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Type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Weight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Care domain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Pheromones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6"/>
          <p:cNvSpPr/>
          <p:nvPr/>
        </p:nvSpPr>
        <p:spPr>
          <a:xfrm>
            <a:off x="4614149" y="3149290"/>
            <a:ext cx="2644200" cy="1633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600" b="1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Carry</a:t>
            </a:r>
            <a:endParaRPr sz="14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 up if not enough room around larva</a:t>
            </a:r>
            <a:endParaRPr sz="15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Drop when enough room </a:t>
            </a:r>
            <a:r>
              <a:rPr lang="nl-NL" sz="1500" b="0" i="0" u="sng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 ant too tired</a:t>
            </a:r>
            <a:endParaRPr sz="16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4;p13">
            <a:extLst>
              <a:ext uri="{FF2B5EF4-FFF2-40B4-BE49-F238E27FC236}">
                <a16:creationId xmlns:a16="http://schemas.microsoft.com/office/drawing/2014/main" id="{8BF13582-02BD-448C-800B-E42E1F85AADC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4168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/>
          <p:nvPr/>
        </p:nvSpPr>
        <p:spPr>
          <a:xfrm>
            <a:off x="4321635" y="2610641"/>
            <a:ext cx="3558900" cy="62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nl-NL"/>
              <a:t>Model</a:t>
            </a:r>
            <a:endParaRPr/>
          </a:p>
        </p:txBody>
      </p:sp>
      <p:sp>
        <p:nvSpPr>
          <p:cNvPr id="289" name="Google Shape;289;p26"/>
          <p:cNvSpPr/>
          <p:nvPr/>
        </p:nvSpPr>
        <p:spPr>
          <a:xfrm>
            <a:off x="2114150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Ants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7880962" y="2331800"/>
            <a:ext cx="2196900" cy="11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ACEE"/>
              </a:gs>
              <a:gs pos="34000">
                <a:srgbClr val="02ACED"/>
              </a:gs>
              <a:gs pos="70000">
                <a:srgbClr val="00B0F5"/>
              </a:gs>
              <a:gs pos="100000">
                <a:srgbClr val="12B1E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4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Larvae</a:t>
            </a:r>
            <a:endParaRPr sz="24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6"/>
          <p:cNvSpPr/>
          <p:nvPr/>
        </p:nvSpPr>
        <p:spPr>
          <a:xfrm>
            <a:off x="2114150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Energy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Vision</a:t>
            </a:r>
            <a:endParaRPr sz="1800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Speed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Pick-up range</a:t>
            </a:r>
            <a:endParaRPr dirty="0"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1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Tiredness</a:t>
            </a:r>
            <a:endParaRPr sz="1800" b="1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6"/>
          <p:cNvSpPr/>
          <p:nvPr/>
        </p:nvSpPr>
        <p:spPr>
          <a:xfrm>
            <a:off x="7880962" y="3638477"/>
            <a:ext cx="2196900" cy="1809900"/>
          </a:xfrm>
          <a:prstGeom prst="roundRect">
            <a:avLst>
              <a:gd name="adj" fmla="val 16667"/>
            </a:avLst>
          </a:prstGeom>
          <a:solidFill>
            <a:srgbClr val="C9F0FF"/>
          </a:solidFill>
          <a:ln>
            <a:noFill/>
          </a:ln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Type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Weight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Care domain</a:t>
            </a:r>
            <a:endParaRPr/>
          </a:p>
          <a:p>
            <a:pPr marL="180000" marR="0" lvl="0" indent="-180000" algn="l" rtl="0"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1800"/>
              <a:buFont typeface="Arial"/>
              <a:buChar char="•"/>
            </a:pPr>
            <a:r>
              <a:rPr lang="nl-NL" sz="18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Pheromones</a:t>
            </a: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6"/>
          <p:cNvSpPr/>
          <p:nvPr/>
        </p:nvSpPr>
        <p:spPr>
          <a:xfrm>
            <a:off x="4614149" y="3149290"/>
            <a:ext cx="2644200" cy="1633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600" b="1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Carry</a:t>
            </a:r>
            <a:endParaRPr sz="14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Pick up if not enough room around larva</a:t>
            </a:r>
            <a:endParaRPr sz="1500" b="0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Drop when enough room </a:t>
            </a:r>
            <a:r>
              <a:rPr lang="nl-NL" sz="1500" b="0" i="0" u="sng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nl-NL" sz="1500" b="0" i="0" u="none" strike="noStrike" cap="none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 ant too tired</a:t>
            </a:r>
            <a:endParaRPr sz="1600" b="1" i="0" u="none" strike="noStrike" cap="none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4;p13">
            <a:extLst>
              <a:ext uri="{FF2B5EF4-FFF2-40B4-BE49-F238E27FC236}">
                <a16:creationId xmlns:a16="http://schemas.microsoft.com/office/drawing/2014/main" id="{8BF13582-02BD-448C-800B-E42E1F85AADC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292;p26">
            <a:extLst>
              <a:ext uri="{FF2B5EF4-FFF2-40B4-BE49-F238E27FC236}">
                <a16:creationId xmlns:a16="http://schemas.microsoft.com/office/drawing/2014/main" id="{46FCE711-1806-4774-B638-F58617D8C638}"/>
              </a:ext>
            </a:extLst>
          </p:cNvPr>
          <p:cNvSpPr/>
          <p:nvPr/>
        </p:nvSpPr>
        <p:spPr>
          <a:xfrm>
            <a:off x="3597231" y="5586950"/>
            <a:ext cx="2196899" cy="471928"/>
          </a:xfrm>
          <a:prstGeom prst="roundRect">
            <a:avLst>
              <a:gd name="adj" fmla="val 16667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180000" marR="0" lvl="0" indent="-65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nl-NL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time of </a:t>
            </a:r>
            <a:r>
              <a:rPr lang="nl-NL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carrying</a:t>
            </a:r>
            <a:r>
              <a:rPr lang="nl-NL" b="0" i="0" u="none" strike="noStrike" cap="none" dirty="0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 * </a:t>
            </a:r>
            <a:r>
              <a:rPr lang="nl-NL" b="0" i="0" u="none" strike="noStrike" cap="none" dirty="0" err="1">
                <a:solidFill>
                  <a:srgbClr val="0D5672"/>
                </a:solidFill>
                <a:latin typeface="Calibri"/>
                <a:ea typeface="Calibri"/>
                <a:cs typeface="Calibri"/>
                <a:sym typeface="Calibri"/>
              </a:rPr>
              <a:t>weight</a:t>
            </a:r>
            <a:endParaRPr lang="nl-NL" b="0" i="0" u="none" strike="noStrike" cap="none" dirty="0">
              <a:solidFill>
                <a:srgbClr val="0D567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17BADF-1A93-488F-BFAF-648A3645CC46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2857500" y="5213126"/>
            <a:ext cx="739731" cy="6097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814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 txBox="1">
            <a:spLocks noGrp="1"/>
          </p:cNvSpPr>
          <p:nvPr>
            <p:ph type="title"/>
          </p:nvPr>
        </p:nvSpPr>
        <p:spPr>
          <a:xfrm>
            <a:off x="994050" y="156249"/>
            <a:ext cx="10058400" cy="14880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Main character</a:t>
            </a:r>
            <a:endParaRPr/>
          </a:p>
        </p:txBody>
      </p:sp>
      <p:pic>
        <p:nvPicPr>
          <p:cNvPr id="110" name="Google Shape;11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050" y="2189122"/>
            <a:ext cx="4821475" cy="353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6375" y="2189125"/>
            <a:ext cx="5110503" cy="353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04;p13">
            <a:extLst>
              <a:ext uri="{FF2B5EF4-FFF2-40B4-BE49-F238E27FC236}">
                <a16:creationId xmlns:a16="http://schemas.microsoft.com/office/drawing/2014/main" id="{134ACEA8-DC8D-4C8E-B37A-3B0409F53A57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Model demonstration</a:t>
            </a:r>
            <a:endParaRPr/>
          </a:p>
        </p:txBody>
      </p:sp>
      <p:sp>
        <p:nvSpPr>
          <p:cNvPr id="299" name="Google Shape;299;p27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3C0DCF-AEE6-45BB-8800-85A8813BF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5417" y="1845734"/>
            <a:ext cx="6341165" cy="4383835"/>
          </a:xfrm>
          <a:prstGeom prst="rect">
            <a:avLst/>
          </a:prstGeom>
          <a:ln w="19050">
            <a:solidFill>
              <a:schemeClr val="bg2"/>
            </a:solidFill>
          </a:ln>
        </p:spPr>
      </p:pic>
      <p:pic>
        <p:nvPicPr>
          <p:cNvPr id="8" name="Google Shape;104;p13">
            <a:extLst>
              <a:ext uri="{FF2B5EF4-FFF2-40B4-BE49-F238E27FC236}">
                <a16:creationId xmlns:a16="http://schemas.microsoft.com/office/drawing/2014/main" id="{3FD423CB-7CD0-4395-8736-2BE4CADEB8D8}"/>
              </a:ext>
            </a:extLst>
          </p:cNvPr>
          <p:cNvPicPr preferRelativeResize="0"/>
          <p:nvPr/>
        </p:nvPicPr>
        <p:blipFill rotWithShape="1">
          <a:blip r:embed="rId4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7513" y="2057400"/>
            <a:ext cx="2504723" cy="374357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06" name="Google Shape;306;p28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Initial placing</a:t>
            </a:r>
            <a:br>
              <a:rPr lang="nl-NL"/>
            </a:br>
            <a:r>
              <a:rPr lang="nl-NL" sz="3600"/>
              <a:t>bottom vs. center</a:t>
            </a:r>
            <a:endParaRPr sz="3600"/>
          </a:p>
        </p:txBody>
      </p:sp>
      <p:pic>
        <p:nvPicPr>
          <p:cNvPr id="307" name="Google Shape;30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54727" y="2057390"/>
            <a:ext cx="2504723" cy="374357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08" name="Google Shape;30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1094" y="2057400"/>
            <a:ext cx="2504724" cy="374356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09" name="Google Shape;309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2550" y="2057391"/>
            <a:ext cx="2504723" cy="3743574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" name="Google Shape;104;p13">
            <a:extLst>
              <a:ext uri="{FF2B5EF4-FFF2-40B4-BE49-F238E27FC236}">
                <a16:creationId xmlns:a16="http://schemas.microsoft.com/office/drawing/2014/main" id="{F0EC6672-930C-4789-87FC-42CD99AD6BFA}"/>
              </a:ext>
            </a:extLst>
          </p:cNvPr>
          <p:cNvPicPr preferRelativeResize="0"/>
          <p:nvPr/>
        </p:nvPicPr>
        <p:blipFill rotWithShape="1">
          <a:blip r:embed="rId7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Initial placing</a:t>
            </a:r>
            <a:br>
              <a:rPr lang="nl-NL"/>
            </a:br>
            <a:r>
              <a:rPr lang="nl-NL" sz="3600"/>
              <a:t>bottom vs. center</a:t>
            </a:r>
            <a:endParaRPr sz="360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EDBABF0-7DFC-4B97-B117-02D32079A7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0968144"/>
              </p:ext>
            </p:extLst>
          </p:nvPr>
        </p:nvGraphicFramePr>
        <p:xfrm>
          <a:off x="374084" y="2054332"/>
          <a:ext cx="5598795" cy="3606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17" name="Google Shape;317;p29"/>
          <p:cNvCxnSpPr/>
          <p:nvPr/>
        </p:nvCxnSpPr>
        <p:spPr>
          <a:xfrm>
            <a:off x="702510" y="3407857"/>
            <a:ext cx="0" cy="393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EDBABF0-7DFC-4B97-B117-02D32079A7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6419596"/>
              </p:ext>
            </p:extLst>
          </p:nvPr>
        </p:nvGraphicFramePr>
        <p:xfrm>
          <a:off x="6219123" y="2054332"/>
          <a:ext cx="5591175" cy="3608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18" name="Google Shape;318;p29"/>
          <p:cNvCxnSpPr/>
          <p:nvPr/>
        </p:nvCxnSpPr>
        <p:spPr>
          <a:xfrm>
            <a:off x="6561858" y="3407857"/>
            <a:ext cx="0" cy="393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Google Shape;104;p13">
            <a:extLst>
              <a:ext uri="{FF2B5EF4-FFF2-40B4-BE49-F238E27FC236}">
                <a16:creationId xmlns:a16="http://schemas.microsoft.com/office/drawing/2014/main" id="{A69DDB28-E7AC-4F11-9970-24295949891A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F2E2F808-6679-4F85-A8A4-6262E5DC89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2064099"/>
              </p:ext>
            </p:extLst>
          </p:nvPr>
        </p:nvGraphicFramePr>
        <p:xfrm>
          <a:off x="6219123" y="2050522"/>
          <a:ext cx="5587365" cy="3609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59F41512-35E6-4173-9220-A6E79DADE6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3861263"/>
              </p:ext>
            </p:extLst>
          </p:nvPr>
        </p:nvGraphicFramePr>
        <p:xfrm>
          <a:off x="366463" y="2050522"/>
          <a:ext cx="5606415" cy="36156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23" name="Google Shape;323;p30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Initial placing</a:t>
            </a:r>
            <a:br>
              <a:rPr lang="nl-NL"/>
            </a:br>
            <a:r>
              <a:rPr lang="nl-NL" sz="3600"/>
              <a:t>bottom vs. center</a:t>
            </a:r>
            <a:endParaRPr sz="3600"/>
          </a:p>
        </p:txBody>
      </p:sp>
      <p:cxnSp>
        <p:nvCxnSpPr>
          <p:cNvPr id="324" name="Google Shape;324;p30"/>
          <p:cNvCxnSpPr>
            <a:cxnSpLocks/>
          </p:cNvCxnSpPr>
          <p:nvPr/>
        </p:nvCxnSpPr>
        <p:spPr>
          <a:xfrm>
            <a:off x="711305" y="3359898"/>
            <a:ext cx="0" cy="495611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324;p30">
            <a:extLst>
              <a:ext uri="{FF2B5EF4-FFF2-40B4-BE49-F238E27FC236}">
                <a16:creationId xmlns:a16="http://schemas.microsoft.com/office/drawing/2014/main" id="{6E2EC094-5EFE-46D7-B267-FDDCFA8B54C5}"/>
              </a:ext>
            </a:extLst>
          </p:cNvPr>
          <p:cNvCxnSpPr>
            <a:cxnSpLocks/>
          </p:cNvCxnSpPr>
          <p:nvPr/>
        </p:nvCxnSpPr>
        <p:spPr>
          <a:xfrm>
            <a:off x="6562545" y="3359898"/>
            <a:ext cx="0" cy="495611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" name="Google Shape;104;p13">
            <a:extLst>
              <a:ext uri="{FF2B5EF4-FFF2-40B4-BE49-F238E27FC236}">
                <a16:creationId xmlns:a16="http://schemas.microsoft.com/office/drawing/2014/main" id="{D14A5245-A06C-4FB8-8FFE-796FFFC2FBF3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Care domain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000"/>
              <a:t>proportional to weight vs. equal</a:t>
            </a:r>
            <a:endParaRPr sz="400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060EA62-D0CE-4CBA-8D13-6BB22A18B1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3852215"/>
              </p:ext>
            </p:extLst>
          </p:nvPr>
        </p:nvGraphicFramePr>
        <p:xfrm>
          <a:off x="379054" y="2054332"/>
          <a:ext cx="5598795" cy="3606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EDBABF0-7DFC-4B97-B117-02D32079A7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6802987"/>
              </p:ext>
            </p:extLst>
          </p:nvPr>
        </p:nvGraphicFramePr>
        <p:xfrm>
          <a:off x="6214153" y="2054332"/>
          <a:ext cx="5600700" cy="3604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0" name="Google Shape;104;p13">
            <a:extLst>
              <a:ext uri="{FF2B5EF4-FFF2-40B4-BE49-F238E27FC236}">
                <a16:creationId xmlns:a16="http://schemas.microsoft.com/office/drawing/2014/main" id="{9C2CF7EA-9D6D-4F43-B861-F622D7B33ED7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Care domain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000"/>
              <a:t>proportional to weight vs. equal for all larvae</a:t>
            </a:r>
            <a:endParaRPr sz="400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A83E8DA-4A7F-4DF0-919F-7B344565EE8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8655225"/>
              </p:ext>
            </p:extLst>
          </p:nvPr>
        </p:nvGraphicFramePr>
        <p:xfrm>
          <a:off x="366463" y="2050522"/>
          <a:ext cx="5606415" cy="36156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2801DA2-0757-4686-9B23-6D0C1BE8BA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5417509"/>
              </p:ext>
            </p:extLst>
          </p:nvPr>
        </p:nvGraphicFramePr>
        <p:xfrm>
          <a:off x="6219124" y="2050522"/>
          <a:ext cx="5600700" cy="36137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9" name="Google Shape;104;p13">
            <a:extLst>
              <a:ext uri="{FF2B5EF4-FFF2-40B4-BE49-F238E27FC236}">
                <a16:creationId xmlns:a16="http://schemas.microsoft.com/office/drawing/2014/main" id="{F4CF5BAA-350C-4D1B-A5D4-7251142B68AC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Tiredness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000"/>
              <a:t>dependent on weight vs. equal for all larvae</a:t>
            </a:r>
            <a:endParaRPr sz="400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EDBABF0-7DFC-4B97-B117-02D32079A7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6754781"/>
              </p:ext>
            </p:extLst>
          </p:nvPr>
        </p:nvGraphicFramePr>
        <p:xfrm>
          <a:off x="6214153" y="2054332"/>
          <a:ext cx="5598795" cy="3606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CCCB17F-F0E8-46EA-B600-D2FEDE848E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7108867"/>
              </p:ext>
            </p:extLst>
          </p:nvPr>
        </p:nvGraphicFramePr>
        <p:xfrm>
          <a:off x="379054" y="2054332"/>
          <a:ext cx="5598795" cy="3606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0" name="Google Shape;104;p13">
            <a:extLst>
              <a:ext uri="{FF2B5EF4-FFF2-40B4-BE49-F238E27FC236}">
                <a16:creationId xmlns:a16="http://schemas.microsoft.com/office/drawing/2014/main" id="{2E287059-815F-4991-9FBE-2F3581FE8E63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Tiredness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000"/>
              <a:t>dependent on weight vs. equal for all larvae</a:t>
            </a:r>
            <a:endParaRPr sz="400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9F41512-35E6-4173-9220-A6E79DADE6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3483147"/>
              </p:ext>
            </p:extLst>
          </p:nvPr>
        </p:nvGraphicFramePr>
        <p:xfrm>
          <a:off x="6219124" y="2050521"/>
          <a:ext cx="5606415" cy="36156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25752F6-7641-4831-8DA5-6AD9A7BC0A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8775656"/>
              </p:ext>
            </p:extLst>
          </p:nvPr>
        </p:nvGraphicFramePr>
        <p:xfrm>
          <a:off x="366463" y="2050522"/>
          <a:ext cx="5606415" cy="36156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9" name="Google Shape;104;p13">
            <a:extLst>
              <a:ext uri="{FF2B5EF4-FFF2-40B4-BE49-F238E27FC236}">
                <a16:creationId xmlns:a16="http://schemas.microsoft.com/office/drawing/2014/main" id="{86F95594-1A28-4C99-8363-9A9CB3B70444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65849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RMS of brood displacement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3600"/>
              <a:t>model vs. empirical (Sendova-Franks, 2004)</a:t>
            </a:r>
            <a:endParaRPr sz="3600"/>
          </a:p>
        </p:txBody>
      </p:sp>
      <p:pic>
        <p:nvPicPr>
          <p:cNvPr id="355" name="Google Shape;35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0699" y="2228575"/>
            <a:ext cx="4284925" cy="313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4"/>
          <p:cNvSpPr txBox="1"/>
          <p:nvPr/>
        </p:nvSpPr>
        <p:spPr>
          <a:xfrm>
            <a:off x="8414398" y="5298400"/>
            <a:ext cx="2220472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Weight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larvae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(length</a:t>
            </a:r>
            <a:r>
              <a:rPr lang="nl-NL" sz="1200" baseline="30000" dirty="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mm)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34"/>
          <p:cNvSpPr txBox="1"/>
          <p:nvPr/>
        </p:nvSpPr>
        <p:spPr>
          <a:xfrm rot="-5400000">
            <a:off x="5161951" y="3544749"/>
            <a:ext cx="3137999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Root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mean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square displacement of brood (mm)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34"/>
          <p:cNvSpPr/>
          <p:nvPr/>
        </p:nvSpPr>
        <p:spPr>
          <a:xfrm>
            <a:off x="6529499" y="2050522"/>
            <a:ext cx="4947300" cy="3615690"/>
          </a:xfrm>
          <a:prstGeom prst="rect">
            <a:avLst/>
          </a:prstGeom>
          <a:noFill/>
          <a:ln w="12700"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CB8C02A0-67E3-458C-9E8F-89254039D5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9224739"/>
              </p:ext>
            </p:extLst>
          </p:nvPr>
        </p:nvGraphicFramePr>
        <p:xfrm>
          <a:off x="359975" y="2050522"/>
          <a:ext cx="5600701" cy="3615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1" name="Google Shape;104;p13">
            <a:extLst>
              <a:ext uri="{FF2B5EF4-FFF2-40B4-BE49-F238E27FC236}">
                <a16:creationId xmlns:a16="http://schemas.microsoft.com/office/drawing/2014/main" id="{679AF101-8CE7-4144-A0AD-5C4D80C42E84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RMS of brood displacement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3600"/>
              <a:t>model vs. empirical</a:t>
            </a:r>
            <a:endParaRPr sz="3600"/>
          </a:p>
        </p:txBody>
      </p:sp>
      <p:pic>
        <p:nvPicPr>
          <p:cNvPr id="364" name="Google Shape;3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0518" y="2228575"/>
            <a:ext cx="4284925" cy="313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5"/>
          <p:cNvSpPr txBox="1"/>
          <p:nvPr/>
        </p:nvSpPr>
        <p:spPr>
          <a:xfrm>
            <a:off x="8444217" y="5298400"/>
            <a:ext cx="2190653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Weight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larvae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(length</a:t>
            </a:r>
            <a:r>
              <a:rPr lang="nl-NL" sz="1200" baseline="30000" dirty="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mm)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35"/>
          <p:cNvSpPr txBox="1"/>
          <p:nvPr/>
        </p:nvSpPr>
        <p:spPr>
          <a:xfrm rot="-5400000">
            <a:off x="5144518" y="3544750"/>
            <a:ext cx="3137999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Root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mean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square displacement of brood (mm)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35"/>
          <p:cNvSpPr/>
          <p:nvPr/>
        </p:nvSpPr>
        <p:spPr>
          <a:xfrm>
            <a:off x="6559318" y="2046710"/>
            <a:ext cx="4947300" cy="3619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71F53B4-7124-4D49-A3CE-61C28E5B6E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3348638"/>
              </p:ext>
            </p:extLst>
          </p:nvPr>
        </p:nvGraphicFramePr>
        <p:xfrm>
          <a:off x="382776" y="2046710"/>
          <a:ext cx="5600700" cy="3619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1" name="Google Shape;104;p13">
            <a:extLst>
              <a:ext uri="{FF2B5EF4-FFF2-40B4-BE49-F238E27FC236}">
                <a16:creationId xmlns:a16="http://schemas.microsoft.com/office/drawing/2014/main" id="{69DC23F2-29BD-4360-8259-18F0D1204CBD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>
            <a:spLocks noGrp="1"/>
          </p:cNvSpPr>
          <p:nvPr>
            <p:ph type="title"/>
          </p:nvPr>
        </p:nvSpPr>
        <p:spPr>
          <a:xfrm>
            <a:off x="994050" y="156250"/>
            <a:ext cx="10058400" cy="1475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Family picture</a:t>
            </a:r>
            <a:endParaRPr/>
          </a:p>
        </p:txBody>
      </p:sp>
      <p:pic>
        <p:nvPicPr>
          <p:cNvPr id="117" name="Google Shape;117;p15"/>
          <p:cNvPicPr preferRelativeResize="0"/>
          <p:nvPr/>
        </p:nvPicPr>
        <p:blipFill rotWithShape="1">
          <a:blip r:embed="rId3">
            <a:alphaModFix/>
          </a:blip>
          <a:srcRect l="6338" t="18416" r="28987" b="12864"/>
          <a:stretch/>
        </p:blipFill>
        <p:spPr>
          <a:xfrm>
            <a:off x="2703875" y="1932762"/>
            <a:ext cx="6784251" cy="345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5"/>
          <p:cNvSpPr txBox="1"/>
          <p:nvPr/>
        </p:nvSpPr>
        <p:spPr>
          <a:xfrm>
            <a:off x="2703875" y="5631875"/>
            <a:ext cx="66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Egg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3364775" y="5631875"/>
            <a:ext cx="1002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medium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5"/>
          <p:cNvSpPr txBox="1"/>
          <p:nvPr/>
        </p:nvSpPr>
        <p:spPr>
          <a:xfrm>
            <a:off x="4756025" y="5631875"/>
            <a:ext cx="8184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large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6280025" y="5631875"/>
            <a:ext cx="13620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pre-pupae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5"/>
          <p:cNvSpPr txBox="1"/>
          <p:nvPr/>
        </p:nvSpPr>
        <p:spPr>
          <a:xfrm>
            <a:off x="8126125" y="5631875"/>
            <a:ext cx="13620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pupae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04;p13">
            <a:extLst>
              <a:ext uri="{FF2B5EF4-FFF2-40B4-BE49-F238E27FC236}">
                <a16:creationId xmlns:a16="http://schemas.microsoft.com/office/drawing/2014/main" id="{CE943D21-C51D-4260-8AB9-A2B55A8E45A7}"/>
              </a:ext>
            </a:extLst>
          </p:cNvPr>
          <p:cNvPicPr preferRelativeResize="0"/>
          <p:nvPr/>
        </p:nvPicPr>
        <p:blipFill rotWithShape="1">
          <a:blip r:embed="rId4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CB8C02A0-67E3-458C-9E8F-89254039D5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7671458"/>
              </p:ext>
            </p:extLst>
          </p:nvPr>
        </p:nvGraphicFramePr>
        <p:xfrm>
          <a:off x="382776" y="2051472"/>
          <a:ext cx="5604511" cy="3609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74" name="Google Shape;374;p3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Mean duration of brood movement by ants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000"/>
              <a:t>model vs. empirical</a:t>
            </a:r>
            <a:endParaRPr sz="4000"/>
          </a:p>
        </p:txBody>
      </p:sp>
      <p:sp>
        <p:nvSpPr>
          <p:cNvPr id="375" name="Google Shape;375;p36"/>
          <p:cNvSpPr txBox="1"/>
          <p:nvPr/>
        </p:nvSpPr>
        <p:spPr>
          <a:xfrm>
            <a:off x="8116224" y="5268583"/>
            <a:ext cx="210120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Weight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larvae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(length</a:t>
            </a:r>
            <a:r>
              <a:rPr lang="nl-NL" sz="1200" baseline="30000" dirty="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mm)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36"/>
          <p:cNvSpPr txBox="1"/>
          <p:nvPr/>
        </p:nvSpPr>
        <p:spPr>
          <a:xfrm rot="-5400000">
            <a:off x="5444227" y="3475982"/>
            <a:ext cx="260405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Mean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duration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movement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(s)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7" name="Google Shape;37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1327" y="2256546"/>
            <a:ext cx="4423150" cy="31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36"/>
          <p:cNvSpPr/>
          <p:nvPr/>
        </p:nvSpPr>
        <p:spPr>
          <a:xfrm>
            <a:off x="964192" y="4634954"/>
            <a:ext cx="449700" cy="437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36"/>
          <p:cNvSpPr/>
          <p:nvPr/>
        </p:nvSpPr>
        <p:spPr>
          <a:xfrm>
            <a:off x="7111002" y="2358608"/>
            <a:ext cx="449700" cy="437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67;p35">
            <a:extLst>
              <a:ext uri="{FF2B5EF4-FFF2-40B4-BE49-F238E27FC236}">
                <a16:creationId xmlns:a16="http://schemas.microsoft.com/office/drawing/2014/main" id="{4E5A50A1-03C5-4D81-86F7-5D7C67EFBE5A}"/>
              </a:ext>
            </a:extLst>
          </p:cNvPr>
          <p:cNvSpPr/>
          <p:nvPr/>
        </p:nvSpPr>
        <p:spPr>
          <a:xfrm>
            <a:off x="6559318" y="2046710"/>
            <a:ext cx="4947300" cy="3619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oogle Shape;104;p13">
            <a:extLst>
              <a:ext uri="{FF2B5EF4-FFF2-40B4-BE49-F238E27FC236}">
                <a16:creationId xmlns:a16="http://schemas.microsoft.com/office/drawing/2014/main" id="{20ECBDBC-BE25-46AF-AD38-ADA6F4D82A68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0C9445E9-4984-468A-812B-72C2804605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2383487"/>
              </p:ext>
            </p:extLst>
          </p:nvPr>
        </p:nvGraphicFramePr>
        <p:xfrm>
          <a:off x="356738" y="2048615"/>
          <a:ext cx="5614035" cy="36175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86" name="Google Shape;386;p3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dirty="0" err="1"/>
              <a:t>Mean</a:t>
            </a:r>
            <a:r>
              <a:rPr lang="nl-NL" dirty="0"/>
              <a:t> </a:t>
            </a:r>
            <a:r>
              <a:rPr lang="nl-NL" dirty="0" err="1"/>
              <a:t>duration</a:t>
            </a:r>
            <a:r>
              <a:rPr lang="nl-NL" dirty="0"/>
              <a:t> of brood </a:t>
            </a:r>
            <a:r>
              <a:rPr lang="nl-NL" dirty="0" err="1"/>
              <a:t>movement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ants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000" dirty="0"/>
              <a:t>model vs. </a:t>
            </a:r>
            <a:r>
              <a:rPr lang="nl-NL" sz="4000" dirty="0" err="1"/>
              <a:t>empirical</a:t>
            </a:r>
            <a:endParaRPr sz="4000" dirty="0"/>
          </a:p>
        </p:txBody>
      </p:sp>
      <p:sp>
        <p:nvSpPr>
          <p:cNvPr id="391" name="Google Shape;391;p37"/>
          <p:cNvSpPr/>
          <p:nvPr/>
        </p:nvSpPr>
        <p:spPr>
          <a:xfrm>
            <a:off x="1013375" y="4555375"/>
            <a:ext cx="449700" cy="437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375;p36">
            <a:extLst>
              <a:ext uri="{FF2B5EF4-FFF2-40B4-BE49-F238E27FC236}">
                <a16:creationId xmlns:a16="http://schemas.microsoft.com/office/drawing/2014/main" id="{FDE92FC3-C62D-4B72-BEDC-FD74ADF4CD32}"/>
              </a:ext>
            </a:extLst>
          </p:cNvPr>
          <p:cNvSpPr txBox="1"/>
          <p:nvPr/>
        </p:nvSpPr>
        <p:spPr>
          <a:xfrm>
            <a:off x="8116224" y="5268583"/>
            <a:ext cx="210120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Weight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larvae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(length</a:t>
            </a:r>
            <a:r>
              <a:rPr lang="nl-NL" sz="1200" baseline="30000" dirty="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mm)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376;p36">
            <a:extLst>
              <a:ext uri="{FF2B5EF4-FFF2-40B4-BE49-F238E27FC236}">
                <a16:creationId xmlns:a16="http://schemas.microsoft.com/office/drawing/2014/main" id="{621D9442-3F0A-4506-B347-E0FFE781E296}"/>
              </a:ext>
            </a:extLst>
          </p:cNvPr>
          <p:cNvSpPr txBox="1"/>
          <p:nvPr/>
        </p:nvSpPr>
        <p:spPr>
          <a:xfrm rot="-5400000">
            <a:off x="5444227" y="3475982"/>
            <a:ext cx="260405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Mean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duration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lang="nl-NL" sz="1200" dirty="0" err="1">
                <a:latin typeface="Calibri"/>
                <a:ea typeface="Calibri"/>
                <a:cs typeface="Calibri"/>
                <a:sym typeface="Calibri"/>
              </a:rPr>
              <a:t>movement</a:t>
            </a:r>
            <a:r>
              <a:rPr lang="nl-NL" sz="1200" dirty="0">
                <a:latin typeface="Calibri"/>
                <a:ea typeface="Calibri"/>
                <a:cs typeface="Calibri"/>
                <a:sym typeface="Calibri"/>
              </a:rPr>
              <a:t> (s)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" name="Google Shape;377;p36">
            <a:extLst>
              <a:ext uri="{FF2B5EF4-FFF2-40B4-BE49-F238E27FC236}">
                <a16:creationId xmlns:a16="http://schemas.microsoft.com/office/drawing/2014/main" id="{37BDBDB4-F95C-4A2F-83AC-2D7EBCDCBF9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1327" y="2256546"/>
            <a:ext cx="4423150" cy="31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380;p36">
            <a:extLst>
              <a:ext uri="{FF2B5EF4-FFF2-40B4-BE49-F238E27FC236}">
                <a16:creationId xmlns:a16="http://schemas.microsoft.com/office/drawing/2014/main" id="{6E0903FC-1C69-411E-B632-E44C84C15FD6}"/>
              </a:ext>
            </a:extLst>
          </p:cNvPr>
          <p:cNvSpPr/>
          <p:nvPr/>
        </p:nvSpPr>
        <p:spPr>
          <a:xfrm>
            <a:off x="7111002" y="2358608"/>
            <a:ext cx="449700" cy="437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67;p35">
            <a:extLst>
              <a:ext uri="{FF2B5EF4-FFF2-40B4-BE49-F238E27FC236}">
                <a16:creationId xmlns:a16="http://schemas.microsoft.com/office/drawing/2014/main" id="{475624E3-583A-4B86-AF4A-B44A9C194D3A}"/>
              </a:ext>
            </a:extLst>
          </p:cNvPr>
          <p:cNvSpPr/>
          <p:nvPr/>
        </p:nvSpPr>
        <p:spPr>
          <a:xfrm>
            <a:off x="6559318" y="2046710"/>
            <a:ext cx="4947300" cy="3619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104;p13">
            <a:extLst>
              <a:ext uri="{FF2B5EF4-FFF2-40B4-BE49-F238E27FC236}">
                <a16:creationId xmlns:a16="http://schemas.microsoft.com/office/drawing/2014/main" id="{471E3F4C-037D-410B-9C66-7CA972E1D329}"/>
              </a:ext>
            </a:extLst>
          </p:cNvPr>
          <p:cNvPicPr preferRelativeResize="0"/>
          <p:nvPr/>
        </p:nvPicPr>
        <p:blipFill rotWithShape="1">
          <a:blip r:embed="rId5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397;p38"/>
          <p:cNvSpPr txBox="1">
            <a:spLocks noGrp="1"/>
          </p:cNvSpPr>
          <p:nvPr>
            <p:ph type="title"/>
          </p:nvPr>
        </p:nvSpPr>
        <p:spPr>
          <a:xfrm>
            <a:off x="1097280" y="286602"/>
            <a:ext cx="10058401" cy="1450802"/>
          </a:xfrm>
          <a:prstGeom prst="rect">
            <a:avLst/>
          </a:prstGeom>
        </p:spPr>
        <p:txBody>
          <a:bodyPr/>
          <a:lstStyle/>
          <a:p>
            <a:r>
              <a:t>Summary of results</a:t>
            </a:r>
          </a:p>
        </p:txBody>
      </p:sp>
      <p:pic>
        <p:nvPicPr>
          <p:cNvPr id="497" name="Google Shape;104;p13" descr="Google Shape;104;p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7230" y="6398450"/>
            <a:ext cx="924770" cy="459551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CD69121-D2B1-47F6-BD5C-8738511DB9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994707"/>
              </p:ext>
            </p:extLst>
          </p:nvPr>
        </p:nvGraphicFramePr>
        <p:xfrm>
          <a:off x="1097280" y="2662766"/>
          <a:ext cx="10058400" cy="1925320"/>
        </p:xfrm>
        <a:graphic>
          <a:graphicData uri="http://schemas.openxmlformats.org/drawingml/2006/table">
            <a:tbl>
              <a:tblPr firstRow="1" bandRow="1">
                <a:tableStyleId>{9DE0276F-A134-416F-BFD5-474C1F5A5ACD}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456334536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525440378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4111298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1" dirty="0" err="1"/>
                        <a:t>Answer</a:t>
                      </a:r>
                      <a:endParaRPr lang="LID4096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1" dirty="0" err="1"/>
                        <a:t>Significance</a:t>
                      </a:r>
                      <a:endParaRPr lang="LID4096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743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/>
                        <a:t>Does </a:t>
                      </a:r>
                      <a:r>
                        <a:rPr lang="nl-NL" b="0" dirty="0" err="1"/>
                        <a:t>sorting</a:t>
                      </a:r>
                      <a:r>
                        <a:rPr lang="nl-NL" b="0" dirty="0"/>
                        <a:t> </a:t>
                      </a:r>
                      <a:r>
                        <a:rPr lang="nl-NL" b="0" dirty="0" err="1"/>
                        <a:t>occur</a:t>
                      </a:r>
                      <a:r>
                        <a:rPr lang="nl-NL" b="0" dirty="0"/>
                        <a:t>?</a:t>
                      </a:r>
                      <a:endParaRPr lang="LID4096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Yes – </a:t>
                      </a:r>
                      <a:r>
                        <a:rPr lang="nl-NL" dirty="0" err="1"/>
                        <a:t>difference</a:t>
                      </a:r>
                      <a:r>
                        <a:rPr lang="nl-NL" dirty="0"/>
                        <a:t> in </a:t>
                      </a:r>
                      <a:r>
                        <a:rPr lang="nl-NL" dirty="0" err="1"/>
                        <a:t>position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between</a:t>
                      </a:r>
                      <a:r>
                        <a:rPr lang="nl-NL" dirty="0"/>
                        <a:t> different types of </a:t>
                      </a:r>
                      <a:r>
                        <a:rPr lang="nl-NL" dirty="0" err="1"/>
                        <a:t>larvae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F(4, 288095) = 32482, p &lt; 0.05***</a:t>
                      </a:r>
                    </a:p>
                    <a:p>
                      <a:r>
                        <a:rPr lang="nl-NL" dirty="0" err="1"/>
                        <a:t>Adjusted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for</a:t>
                      </a:r>
                      <a:r>
                        <a:rPr lang="nl-NL" dirty="0"/>
                        <a:t> multiple </a:t>
                      </a:r>
                      <a:r>
                        <a:rPr lang="nl-NL" dirty="0" err="1"/>
                        <a:t>comparisons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045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/>
                        <a:t>Does </a:t>
                      </a:r>
                      <a:r>
                        <a:rPr lang="nl-NL" b="0" i="1" dirty="0"/>
                        <a:t>care domain </a:t>
                      </a:r>
                      <a:r>
                        <a:rPr lang="nl-NL" b="0" dirty="0"/>
                        <a:t>affect </a:t>
                      </a:r>
                      <a:r>
                        <a:rPr lang="nl-NL" b="0" dirty="0" err="1"/>
                        <a:t>sorting</a:t>
                      </a:r>
                      <a:r>
                        <a:rPr lang="nl-NL" b="0" dirty="0"/>
                        <a:t>?</a:t>
                      </a:r>
                      <a:endParaRPr lang="LID4096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Yes – </a:t>
                      </a:r>
                      <a:r>
                        <a:rPr lang="nl-NL" dirty="0" err="1"/>
                        <a:t>with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equal</a:t>
                      </a:r>
                      <a:r>
                        <a:rPr lang="nl-NL" dirty="0"/>
                        <a:t> care </a:t>
                      </a:r>
                      <a:r>
                        <a:rPr lang="nl-NL" dirty="0" err="1"/>
                        <a:t>domains</a:t>
                      </a:r>
                      <a:r>
                        <a:rPr lang="nl-NL" dirty="0"/>
                        <a:t> of </a:t>
                      </a:r>
                      <a:r>
                        <a:rPr lang="nl-NL" dirty="0" err="1"/>
                        <a:t>larvae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sorting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happens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only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based</a:t>
                      </a:r>
                      <a:r>
                        <a:rPr lang="nl-NL" dirty="0"/>
                        <a:t> on </a:t>
                      </a:r>
                      <a:r>
                        <a:rPr lang="nl-NL" dirty="0" err="1"/>
                        <a:t>weight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MANOVA F(5, 144044) = 14575, </a:t>
                      </a:r>
                    </a:p>
                    <a:p>
                      <a:r>
                        <a:rPr lang="nl-NL" dirty="0"/>
                        <a:t>p &lt; 0.05***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8501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b="0" dirty="0"/>
                        <a:t>Does </a:t>
                      </a:r>
                      <a:r>
                        <a:rPr lang="nl-NL" b="0" i="1" dirty="0" err="1"/>
                        <a:t>tiredness</a:t>
                      </a:r>
                      <a:r>
                        <a:rPr lang="nl-NL" b="0" dirty="0"/>
                        <a:t> affect </a:t>
                      </a:r>
                      <a:r>
                        <a:rPr lang="nl-NL" b="0" dirty="0" err="1"/>
                        <a:t>sorting</a:t>
                      </a:r>
                      <a:r>
                        <a:rPr lang="nl-NL" b="0" dirty="0"/>
                        <a:t>?</a:t>
                      </a:r>
                      <a:endParaRPr lang="LID4096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Yes – </a:t>
                      </a:r>
                      <a:r>
                        <a:rPr lang="nl-NL" dirty="0" err="1"/>
                        <a:t>with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equal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tiredness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for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larvae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sorting</a:t>
                      </a:r>
                      <a:r>
                        <a:rPr lang="nl-NL" dirty="0"/>
                        <a:t> is </a:t>
                      </a:r>
                      <a:r>
                        <a:rPr lang="nl-NL" dirty="0" err="1"/>
                        <a:t>less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clear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MANOVA F(5, 144044) = 237, </a:t>
                      </a:r>
                    </a:p>
                    <a:p>
                      <a:r>
                        <a:rPr lang="nl-NL" dirty="0"/>
                        <a:t>p &lt; 0.05***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8619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Conclusion</a:t>
            </a:r>
            <a:endParaRPr/>
          </a:p>
        </p:txBody>
      </p:sp>
      <p:sp>
        <p:nvSpPr>
          <p:cNvPr id="404" name="Google Shape;404;p39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61950" algn="l" rtl="0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nl-NL" sz="2300"/>
              <a:t>Model shows</a:t>
            </a:r>
            <a:endParaRPr sz="23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nl-NL" sz="2100"/>
              <a:t>Different care domains cause brood sorting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nl-NL" sz="2100"/>
              <a:t>Tiredness is less important than care domain in resulting brood sorting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nl-NL" sz="2100"/>
              <a:t>Lighter larvae can be carried longer, but aren’t because of small care domain</a:t>
            </a:r>
            <a:endParaRPr sz="2300"/>
          </a:p>
        </p:txBody>
      </p:sp>
      <p:pic>
        <p:nvPicPr>
          <p:cNvPr id="5" name="Google Shape;104;p13">
            <a:extLst>
              <a:ext uri="{FF2B5EF4-FFF2-40B4-BE49-F238E27FC236}">
                <a16:creationId xmlns:a16="http://schemas.microsoft.com/office/drawing/2014/main" id="{C05E488B-10FF-4F6B-B692-C49410AE94AF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0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Discussion</a:t>
            </a:r>
            <a:endParaRPr/>
          </a:p>
        </p:txBody>
      </p:sp>
      <p:sp>
        <p:nvSpPr>
          <p:cNvPr id="410" name="Google Shape;410;p40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61950" algn="l" rtl="0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nl-NL" sz="2300"/>
              <a:t>Model agrees with article on</a:t>
            </a:r>
            <a:endParaRPr sz="23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nl-NL" sz="2100"/>
              <a:t>Larvae with more weight can be carried less far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nl-NL" sz="2100"/>
              <a:t>Larvae with bigger care domain end up more towards periphery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nl-NL" sz="2100"/>
              <a:t>Structure!</a:t>
            </a:r>
            <a:endParaRPr sz="2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nl-NL" sz="2100"/>
              <a:t>Model disagrees with article on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nl-NL" sz="2100"/>
              <a:t>Even though small larvae can be carried further, they aren’t</a:t>
            </a:r>
            <a:endParaRPr sz="2100"/>
          </a:p>
          <a:p>
            <a:pPr marL="1371600" lvl="2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nl-NL" sz="2100"/>
              <a:t>Probable cause: small larvae are already “happy” where they are due to their small domain of care</a:t>
            </a:r>
            <a:endParaRPr sz="2100"/>
          </a:p>
        </p:txBody>
      </p:sp>
      <p:pic>
        <p:nvPicPr>
          <p:cNvPr id="5" name="Google Shape;104;p13">
            <a:extLst>
              <a:ext uri="{FF2B5EF4-FFF2-40B4-BE49-F238E27FC236}">
                <a16:creationId xmlns:a16="http://schemas.microsoft.com/office/drawing/2014/main" id="{D87785F6-5E34-43AE-99E1-997951914FFA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Further research</a:t>
            </a:r>
            <a:endParaRPr/>
          </a:p>
        </p:txBody>
      </p:sp>
      <p:sp>
        <p:nvSpPr>
          <p:cNvPr id="416" name="Google Shape;416;p41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61950" algn="l" rtl="0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nl-NL" sz="2100"/>
              <a:t>We took “domain of care” as a primitive, but can we get “domain of  care” to emerge by modelling food requirement and cleaning requirements directly?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nl-NL" sz="2100"/>
              <a:t>Sendova and Franks discuss 2 different phases: 1 of direct, tight clustering, and 2 of spacing out - we only modelled phase 2 - can we model both phases?</a:t>
            </a:r>
            <a:endParaRPr sz="2100"/>
          </a:p>
        </p:txBody>
      </p:sp>
      <p:pic>
        <p:nvPicPr>
          <p:cNvPr id="5" name="Google Shape;104;p13">
            <a:extLst>
              <a:ext uri="{FF2B5EF4-FFF2-40B4-BE49-F238E27FC236}">
                <a16:creationId xmlns:a16="http://schemas.microsoft.com/office/drawing/2014/main" id="{A4F921E0-06FA-44F2-A191-0798346FD765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References</a:t>
            </a:r>
            <a:endParaRPr/>
          </a:p>
        </p:txBody>
      </p:sp>
      <p:sp>
        <p:nvSpPr>
          <p:cNvPr id="422" name="Google Shape;422;p42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Franks, N. R. &amp; Sendova-Franks, A. B. 1992. Brood sorting by ants: distributing the workload over the work-surface. Behavioral Ecology and Sociobiology, 30, 109–123.</a:t>
            </a:r>
            <a:endParaRPr sz="2100"/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nl-NL" sz="19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Sendova-Franks, A. B. et al. “Brood sorting by ants: two phases and differential diffusion”. Animal Behaviour, 68 (2004): 1095 - 1106. </a:t>
            </a:r>
            <a:r>
              <a:rPr lang="nl-NL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https://doi.org/10.1016/j.anbehav.2004.02.013</a:t>
            </a:r>
            <a:endParaRPr sz="1900">
              <a:solidFill>
                <a:srgbClr val="26262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nl-NL" sz="1900">
                <a:solidFill>
                  <a:srgbClr val="26262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Wilson, M. et al. “Algorithms for Building Annular Structures with Minimalist Robots Inspired by Brood Sorting in Ant Colonies.” </a:t>
            </a:r>
            <a:r>
              <a:rPr lang="nl-NL" sz="1900" i="1">
                <a:solidFill>
                  <a:srgbClr val="26262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Autonomous Robots</a:t>
            </a:r>
            <a:r>
              <a:rPr lang="nl-NL" sz="1900">
                <a:solidFill>
                  <a:srgbClr val="26262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17 (2004): 115-136.</a:t>
            </a:r>
            <a:endParaRPr sz="1900">
              <a:solidFill>
                <a:srgbClr val="26262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None/>
            </a:pPr>
            <a:endParaRPr sz="2100"/>
          </a:p>
        </p:txBody>
      </p:sp>
      <p:pic>
        <p:nvPicPr>
          <p:cNvPr id="4" name="Google Shape;104;p13">
            <a:extLst>
              <a:ext uri="{FF2B5EF4-FFF2-40B4-BE49-F238E27FC236}">
                <a16:creationId xmlns:a16="http://schemas.microsoft.com/office/drawing/2014/main" id="{ED445EB1-2A0F-4BB6-BE19-76EEB4D558BD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>
            <a:spLocks noGrp="1"/>
          </p:cNvSpPr>
          <p:nvPr>
            <p:ph type="title"/>
          </p:nvPr>
        </p:nvSpPr>
        <p:spPr>
          <a:xfrm>
            <a:off x="994050" y="156251"/>
            <a:ext cx="10058400" cy="799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Empirical data (Sendova-Franks 2004)</a:t>
            </a:r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body" idx="1"/>
          </p:nvPr>
        </p:nvSpPr>
        <p:spPr>
          <a:xfrm>
            <a:off x="1066800" y="1019832"/>
            <a:ext cx="9908400" cy="8769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Brood is sorted in concentric annuli (rings)</a:t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>
            <a:off x="1904411" y="2191039"/>
            <a:ext cx="4117500" cy="3727800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2410539" y="2568876"/>
            <a:ext cx="3086400" cy="29484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2631850" y="2849850"/>
            <a:ext cx="2648100" cy="2408700"/>
          </a:xfrm>
          <a:prstGeom prst="ellipse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2897575" y="3097200"/>
            <a:ext cx="2012700" cy="19140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3519808" y="3700997"/>
            <a:ext cx="735000" cy="7515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6"/>
          <p:cNvSpPr/>
          <p:nvPr/>
        </p:nvSpPr>
        <p:spPr>
          <a:xfrm>
            <a:off x="7096225" y="2644475"/>
            <a:ext cx="309600" cy="324600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6"/>
          <p:cNvSpPr txBox="1"/>
          <p:nvPr/>
        </p:nvSpPr>
        <p:spPr>
          <a:xfrm>
            <a:off x="7697275" y="2568875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Eggs and small larvae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6"/>
          <p:cNvSpPr txBox="1"/>
          <p:nvPr/>
        </p:nvSpPr>
        <p:spPr>
          <a:xfrm>
            <a:off x="7666375" y="3035775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Medium larvae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6"/>
          <p:cNvSpPr txBox="1"/>
          <p:nvPr/>
        </p:nvSpPr>
        <p:spPr>
          <a:xfrm>
            <a:off x="7666375" y="3606750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Large larvae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6"/>
          <p:cNvSpPr txBox="1"/>
          <p:nvPr/>
        </p:nvSpPr>
        <p:spPr>
          <a:xfrm>
            <a:off x="7666375" y="4198575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Prepupae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6"/>
          <p:cNvSpPr txBox="1"/>
          <p:nvPr/>
        </p:nvSpPr>
        <p:spPr>
          <a:xfrm>
            <a:off x="7653025" y="4697650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Pupae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6"/>
          <p:cNvSpPr/>
          <p:nvPr/>
        </p:nvSpPr>
        <p:spPr>
          <a:xfrm>
            <a:off x="7096225" y="3131775"/>
            <a:ext cx="309600" cy="324600"/>
          </a:xfrm>
          <a:prstGeom prst="rect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6"/>
          <p:cNvSpPr/>
          <p:nvPr/>
        </p:nvSpPr>
        <p:spPr>
          <a:xfrm>
            <a:off x="7096225" y="3665175"/>
            <a:ext cx="309600" cy="324600"/>
          </a:xfrm>
          <a:prstGeom prst="rect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7089550" y="4198575"/>
            <a:ext cx="309600" cy="3246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>
            <a:off x="7089550" y="4731975"/>
            <a:ext cx="309600" cy="324600"/>
          </a:xfrm>
          <a:prstGeom prst="rect">
            <a:avLst/>
          </a:prstGeom>
          <a:solidFill>
            <a:srgbClr val="674EA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Google Shape;104;p13">
            <a:extLst>
              <a:ext uri="{FF2B5EF4-FFF2-40B4-BE49-F238E27FC236}">
                <a16:creationId xmlns:a16="http://schemas.microsoft.com/office/drawing/2014/main" id="{6140E9EB-2B33-48A9-85A6-50BE5238E090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7"/>
          <p:cNvSpPr txBox="1">
            <a:spLocks noGrp="1"/>
          </p:cNvSpPr>
          <p:nvPr>
            <p:ph type="title"/>
          </p:nvPr>
        </p:nvSpPr>
        <p:spPr>
          <a:xfrm>
            <a:off x="994050" y="156251"/>
            <a:ext cx="10058400" cy="799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Question</a:t>
            </a:r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body" idx="1"/>
          </p:nvPr>
        </p:nvSpPr>
        <p:spPr>
          <a:xfrm>
            <a:off x="994050" y="1142703"/>
            <a:ext cx="9908400" cy="552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457200" lvl="0" indent="-400050" algn="l" rtl="0">
              <a:spcBef>
                <a:spcPts val="1200"/>
              </a:spcBef>
              <a:spcAft>
                <a:spcPts val="0"/>
              </a:spcAft>
              <a:buSzPts val="2700"/>
              <a:buChar char="●"/>
            </a:pPr>
            <a:r>
              <a:rPr lang="nl-NL" sz="2900"/>
              <a:t>What is the cause of this brood organisation?</a:t>
            </a:r>
            <a:endParaRPr sz="2900"/>
          </a:p>
        </p:txBody>
      </p:sp>
      <p:sp>
        <p:nvSpPr>
          <p:cNvPr id="150" name="Google Shape;150;p17"/>
          <p:cNvSpPr/>
          <p:nvPr/>
        </p:nvSpPr>
        <p:spPr>
          <a:xfrm>
            <a:off x="1187750" y="4840274"/>
            <a:ext cx="628500" cy="55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7"/>
          <p:cNvSpPr/>
          <p:nvPr/>
        </p:nvSpPr>
        <p:spPr>
          <a:xfrm>
            <a:off x="454400" y="5358000"/>
            <a:ext cx="1170000" cy="10152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medium</a:t>
            </a:r>
            <a:endParaRPr/>
          </a:p>
        </p:txBody>
      </p:sp>
      <p:sp>
        <p:nvSpPr>
          <p:cNvPr id="152" name="Google Shape;152;p17"/>
          <p:cNvSpPr/>
          <p:nvPr/>
        </p:nvSpPr>
        <p:spPr>
          <a:xfrm>
            <a:off x="1691751" y="5097599"/>
            <a:ext cx="1437000" cy="1275600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large</a:t>
            </a:r>
            <a:endParaRPr/>
          </a:p>
        </p:txBody>
      </p:sp>
      <p:sp>
        <p:nvSpPr>
          <p:cNvPr id="153" name="Google Shape;153;p17"/>
          <p:cNvSpPr/>
          <p:nvPr/>
        </p:nvSpPr>
        <p:spPr>
          <a:xfrm>
            <a:off x="563052" y="2299214"/>
            <a:ext cx="1351500" cy="11976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pupae</a:t>
            </a:r>
            <a:endParaRPr/>
          </a:p>
        </p:txBody>
      </p:sp>
      <p:sp>
        <p:nvSpPr>
          <p:cNvPr id="154" name="Google Shape;154;p17"/>
          <p:cNvSpPr/>
          <p:nvPr/>
        </p:nvSpPr>
        <p:spPr>
          <a:xfrm>
            <a:off x="455801" y="3564674"/>
            <a:ext cx="1566000" cy="1275600"/>
          </a:xfrm>
          <a:prstGeom prst="ellipse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prepupae</a:t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>
            <a:off x="3050950" y="5903599"/>
            <a:ext cx="628500" cy="55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3218100" y="4153699"/>
            <a:ext cx="628500" cy="55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2034950" y="4099400"/>
            <a:ext cx="1170000" cy="10152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medium</a:t>
            </a: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1816251" y="2823799"/>
            <a:ext cx="1437000" cy="1275600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large</a:t>
            </a: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3253251" y="2994399"/>
            <a:ext cx="1566000" cy="1275600"/>
          </a:xfrm>
          <a:prstGeom prst="ellipse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prepupae</a:t>
            </a: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3281152" y="4858401"/>
            <a:ext cx="1351500" cy="11976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pupae</a:t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3050950" y="2529699"/>
            <a:ext cx="628500" cy="55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/>
          <p:nvPr/>
        </p:nvSpPr>
        <p:spPr>
          <a:xfrm>
            <a:off x="7390811" y="2338514"/>
            <a:ext cx="4117478" cy="3727908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7"/>
          <p:cNvSpPr/>
          <p:nvPr/>
        </p:nvSpPr>
        <p:spPr>
          <a:xfrm>
            <a:off x="7896939" y="2716351"/>
            <a:ext cx="3086507" cy="2948284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7"/>
          <p:cNvSpPr/>
          <p:nvPr/>
        </p:nvSpPr>
        <p:spPr>
          <a:xfrm>
            <a:off x="7996804" y="2997315"/>
            <a:ext cx="2769614" cy="2408670"/>
          </a:xfrm>
          <a:prstGeom prst="ellipse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7"/>
          <p:cNvSpPr/>
          <p:nvPr/>
        </p:nvSpPr>
        <p:spPr>
          <a:xfrm>
            <a:off x="8350854" y="3244672"/>
            <a:ext cx="2045713" cy="1913956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7"/>
          <p:cNvSpPr/>
          <p:nvPr/>
        </p:nvSpPr>
        <p:spPr>
          <a:xfrm>
            <a:off x="9006208" y="3848472"/>
            <a:ext cx="735005" cy="751459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7"/>
          <p:cNvSpPr/>
          <p:nvPr/>
        </p:nvSpPr>
        <p:spPr>
          <a:xfrm>
            <a:off x="5385325" y="4330050"/>
            <a:ext cx="1351500" cy="375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7"/>
          <p:cNvSpPr txBox="1"/>
          <p:nvPr/>
        </p:nvSpPr>
        <p:spPr>
          <a:xfrm>
            <a:off x="8284500" y="1816650"/>
            <a:ext cx="261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>
                <a:latin typeface="Calibri"/>
                <a:ea typeface="Calibri"/>
                <a:cs typeface="Calibri"/>
                <a:sym typeface="Calibri"/>
              </a:rPr>
              <a:t>brood sorting occurs very fast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7"/>
          <p:cNvSpPr txBox="1"/>
          <p:nvPr/>
        </p:nvSpPr>
        <p:spPr>
          <a:xfrm>
            <a:off x="1668900" y="1949426"/>
            <a:ext cx="2618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600">
                <a:latin typeface="Calibri"/>
                <a:ea typeface="Calibri"/>
                <a:cs typeface="Calibri"/>
                <a:sym typeface="Calibri"/>
              </a:rPr>
              <a:t>initial state after migration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" name="Google Shape;104;p13">
            <a:extLst>
              <a:ext uri="{FF2B5EF4-FFF2-40B4-BE49-F238E27FC236}">
                <a16:creationId xmlns:a16="http://schemas.microsoft.com/office/drawing/2014/main" id="{2BD40203-EA34-47B8-A2D3-6F5A5A64B66E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>
            <a:spLocks noGrp="1"/>
          </p:cNvSpPr>
          <p:nvPr>
            <p:ph type="title"/>
          </p:nvPr>
        </p:nvSpPr>
        <p:spPr>
          <a:xfrm>
            <a:off x="994050" y="156251"/>
            <a:ext cx="10058400" cy="799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Alternative hypotheses</a:t>
            </a:r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body" idx="1"/>
          </p:nvPr>
        </p:nvSpPr>
        <p:spPr>
          <a:xfrm>
            <a:off x="1069050" y="1152553"/>
            <a:ext cx="9908400" cy="552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Clustering (Deneubourg, 1991)</a:t>
            </a:r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body" idx="1"/>
          </p:nvPr>
        </p:nvSpPr>
        <p:spPr>
          <a:xfrm>
            <a:off x="1141800" y="2057100"/>
            <a:ext cx="6249300" cy="11889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Caused by: dropping near others of same type.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nl-NL">
                <a:solidFill>
                  <a:srgbClr val="FF0000"/>
                </a:solidFill>
              </a:rPr>
              <a:t>Clusters, not concentric annuli!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77" name="Google Shape;177;p18"/>
          <p:cNvSpPr/>
          <p:nvPr/>
        </p:nvSpPr>
        <p:spPr>
          <a:xfrm>
            <a:off x="2893631" y="5216120"/>
            <a:ext cx="870600" cy="67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178" name="Google Shape;178;p18"/>
          <p:cNvSpPr/>
          <p:nvPr/>
        </p:nvSpPr>
        <p:spPr>
          <a:xfrm>
            <a:off x="3764223" y="5393120"/>
            <a:ext cx="870600" cy="67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3518423" y="4720820"/>
            <a:ext cx="870600" cy="67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2647823" y="4543820"/>
            <a:ext cx="870600" cy="67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181" name="Google Shape;181;p18"/>
          <p:cNvSpPr/>
          <p:nvPr/>
        </p:nvSpPr>
        <p:spPr>
          <a:xfrm>
            <a:off x="6599601" y="3707734"/>
            <a:ext cx="1566000" cy="10131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medium</a:t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5313001" y="3110484"/>
            <a:ext cx="1566000" cy="10131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medium</a:t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5321401" y="4275984"/>
            <a:ext cx="1566000" cy="10131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medium</a:t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7134054" y="5141469"/>
            <a:ext cx="2169300" cy="1526700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large</a:t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9144754" y="4543819"/>
            <a:ext cx="2169300" cy="1526700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large</a:t>
            </a:r>
            <a:endParaRPr/>
          </a:p>
        </p:txBody>
      </p:sp>
      <p:sp>
        <p:nvSpPr>
          <p:cNvPr id="186" name="Google Shape;186;p18"/>
          <p:cNvSpPr/>
          <p:nvPr/>
        </p:nvSpPr>
        <p:spPr>
          <a:xfrm>
            <a:off x="8883154" y="6065419"/>
            <a:ext cx="2169300" cy="1526700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large</a:t>
            </a:r>
            <a:endParaRPr/>
          </a:p>
        </p:txBody>
      </p:sp>
      <p:sp>
        <p:nvSpPr>
          <p:cNvPr id="187" name="Google Shape;187;p18"/>
          <p:cNvSpPr/>
          <p:nvPr/>
        </p:nvSpPr>
        <p:spPr>
          <a:xfrm>
            <a:off x="8500754" y="1583769"/>
            <a:ext cx="2169300" cy="15267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pupae</a:t>
            </a:r>
            <a:endParaRPr/>
          </a:p>
        </p:txBody>
      </p:sp>
      <p:sp>
        <p:nvSpPr>
          <p:cNvPr id="188" name="Google Shape;188;p18"/>
          <p:cNvSpPr/>
          <p:nvPr/>
        </p:nvSpPr>
        <p:spPr>
          <a:xfrm>
            <a:off x="9874079" y="2747231"/>
            <a:ext cx="2169300" cy="15267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pupae</a:t>
            </a:r>
            <a:endParaRPr/>
          </a:p>
        </p:txBody>
      </p:sp>
      <p:sp>
        <p:nvSpPr>
          <p:cNvPr id="189" name="Google Shape;189;p18"/>
          <p:cNvSpPr/>
          <p:nvPr/>
        </p:nvSpPr>
        <p:spPr>
          <a:xfrm>
            <a:off x="10670054" y="1306806"/>
            <a:ext cx="2169300" cy="15267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pupae</a:t>
            </a:r>
            <a:endParaRPr/>
          </a:p>
        </p:txBody>
      </p:sp>
      <p:sp>
        <p:nvSpPr>
          <p:cNvPr id="190" name="Google Shape;190;p18"/>
          <p:cNvSpPr/>
          <p:nvPr/>
        </p:nvSpPr>
        <p:spPr>
          <a:xfrm>
            <a:off x="4" y="3334469"/>
            <a:ext cx="2169300" cy="1526700"/>
          </a:xfrm>
          <a:prstGeom prst="ellipse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prepupae</a:t>
            </a:r>
            <a:endParaRPr/>
          </a:p>
        </p:txBody>
      </p:sp>
      <p:sp>
        <p:nvSpPr>
          <p:cNvPr id="191" name="Google Shape;191;p18"/>
          <p:cNvSpPr/>
          <p:nvPr/>
        </p:nvSpPr>
        <p:spPr>
          <a:xfrm>
            <a:off x="-392321" y="4788919"/>
            <a:ext cx="2169300" cy="1526700"/>
          </a:xfrm>
          <a:prstGeom prst="ellipse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prepupae</a:t>
            </a:r>
            <a:endParaRPr/>
          </a:p>
        </p:txBody>
      </p:sp>
      <p:pic>
        <p:nvPicPr>
          <p:cNvPr id="20" name="Google Shape;104;p13">
            <a:extLst>
              <a:ext uri="{FF2B5EF4-FFF2-40B4-BE49-F238E27FC236}">
                <a16:creationId xmlns:a16="http://schemas.microsoft.com/office/drawing/2014/main" id="{E1EF4E51-381A-418F-94CD-88B3F5CCB5A0}"/>
              </a:ext>
            </a:extLst>
          </p:cNvPr>
          <p:cNvPicPr preferRelativeResize="0"/>
          <p:nvPr/>
        </p:nvPicPr>
        <p:blipFill rotWithShape="1">
          <a:blip r:embed="rId3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"/>
          <p:cNvSpPr txBox="1">
            <a:spLocks noGrp="1"/>
          </p:cNvSpPr>
          <p:nvPr>
            <p:ph type="title"/>
          </p:nvPr>
        </p:nvSpPr>
        <p:spPr>
          <a:xfrm>
            <a:off x="994050" y="156251"/>
            <a:ext cx="10058400" cy="799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Alternative hypotheses</a:t>
            </a:r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1069050" y="1152553"/>
            <a:ext cx="9908400" cy="552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Muesli effect (Barker &amp; Grimson, 1990)</a:t>
            </a:r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body" idx="1"/>
          </p:nvPr>
        </p:nvSpPr>
        <p:spPr>
          <a:xfrm>
            <a:off x="6624200" y="1901650"/>
            <a:ext cx="4218000" cy="4215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 fontScale="77500" lnSpcReduction="20000"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Small items can pass, larger can’t</a:t>
            </a:r>
            <a:endParaRPr/>
          </a:p>
        </p:txBody>
      </p:sp>
      <p:sp>
        <p:nvSpPr>
          <p:cNvPr id="199" name="Google Shape;199;p19"/>
          <p:cNvSpPr/>
          <p:nvPr/>
        </p:nvSpPr>
        <p:spPr>
          <a:xfrm>
            <a:off x="415067" y="2631841"/>
            <a:ext cx="5855085" cy="3639709"/>
          </a:xfrm>
          <a:prstGeom prst="rect">
            <a:avLst/>
          </a:prstGeom>
          <a:solidFill>
            <a:schemeClr val="lt1"/>
          </a:solidFill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9"/>
          <p:cNvSpPr/>
          <p:nvPr/>
        </p:nvSpPr>
        <p:spPr>
          <a:xfrm>
            <a:off x="529756" y="2463688"/>
            <a:ext cx="2169407" cy="1526759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large</a:t>
            </a:r>
            <a:endParaRPr/>
          </a:p>
        </p:txBody>
      </p:sp>
      <p:sp>
        <p:nvSpPr>
          <p:cNvPr id="201" name="Google Shape;201;p19"/>
          <p:cNvSpPr/>
          <p:nvPr/>
        </p:nvSpPr>
        <p:spPr>
          <a:xfrm>
            <a:off x="2543533" y="1801448"/>
            <a:ext cx="2169300" cy="1526700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large</a:t>
            </a: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4047129" y="3031694"/>
            <a:ext cx="2169407" cy="1526759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large</a:t>
            </a:r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533818" y="4057474"/>
            <a:ext cx="1566000" cy="10131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medium</a:t>
            </a:r>
            <a:endParaRPr/>
          </a:p>
        </p:txBody>
      </p:sp>
      <p:sp>
        <p:nvSpPr>
          <p:cNvPr id="204" name="Google Shape;204;p19"/>
          <p:cNvSpPr/>
          <p:nvPr/>
        </p:nvSpPr>
        <p:spPr>
          <a:xfrm>
            <a:off x="2408207" y="3540323"/>
            <a:ext cx="1566000" cy="10131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medium</a:t>
            </a:r>
            <a:endParaRPr/>
          </a:p>
        </p:txBody>
      </p:sp>
      <p:sp>
        <p:nvSpPr>
          <p:cNvPr id="205" name="Google Shape;205;p19"/>
          <p:cNvSpPr/>
          <p:nvPr/>
        </p:nvSpPr>
        <p:spPr>
          <a:xfrm>
            <a:off x="3697651" y="4534684"/>
            <a:ext cx="1566000" cy="10131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medium</a:t>
            </a:r>
            <a:endParaRPr/>
          </a:p>
        </p:txBody>
      </p:sp>
      <p:sp>
        <p:nvSpPr>
          <p:cNvPr id="206" name="Google Shape;206;p19"/>
          <p:cNvSpPr/>
          <p:nvPr/>
        </p:nvSpPr>
        <p:spPr>
          <a:xfrm>
            <a:off x="529756" y="5503595"/>
            <a:ext cx="870745" cy="67242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207" name="Google Shape;207;p19"/>
          <p:cNvSpPr/>
          <p:nvPr/>
        </p:nvSpPr>
        <p:spPr>
          <a:xfrm>
            <a:off x="2456190" y="5503595"/>
            <a:ext cx="870745" cy="67242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208" name="Google Shape;208;p19"/>
          <p:cNvSpPr/>
          <p:nvPr/>
        </p:nvSpPr>
        <p:spPr>
          <a:xfrm>
            <a:off x="1492973" y="5503595"/>
            <a:ext cx="870745" cy="67242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209" name="Google Shape;209;p19"/>
          <p:cNvSpPr/>
          <p:nvPr/>
        </p:nvSpPr>
        <p:spPr>
          <a:xfrm>
            <a:off x="3546854" y="5503595"/>
            <a:ext cx="870745" cy="67242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210" name="Google Shape;210;p19"/>
          <p:cNvSpPr/>
          <p:nvPr/>
        </p:nvSpPr>
        <p:spPr>
          <a:xfrm>
            <a:off x="4637520" y="5503595"/>
            <a:ext cx="870600" cy="67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211" name="Google Shape;211;p19"/>
          <p:cNvSpPr/>
          <p:nvPr/>
        </p:nvSpPr>
        <p:spPr>
          <a:xfrm>
            <a:off x="5263645" y="4963059"/>
            <a:ext cx="870600" cy="672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small</a:t>
            </a:r>
            <a:endParaRPr/>
          </a:p>
        </p:txBody>
      </p:sp>
      <p:sp>
        <p:nvSpPr>
          <p:cNvPr id="212" name="Google Shape;212;p19"/>
          <p:cNvSpPr/>
          <p:nvPr/>
        </p:nvSpPr>
        <p:spPr>
          <a:xfrm>
            <a:off x="1940872" y="4534672"/>
            <a:ext cx="1566000" cy="10131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medium</a:t>
            </a:r>
            <a:endParaRPr/>
          </a:p>
        </p:txBody>
      </p:sp>
      <p:pic>
        <p:nvPicPr>
          <p:cNvPr id="213" name="Google Shape;2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5725" y="3253450"/>
            <a:ext cx="2831459" cy="28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9"/>
          <p:cNvSpPr txBox="1">
            <a:spLocks noGrp="1"/>
          </p:cNvSpPr>
          <p:nvPr>
            <p:ph type="body" idx="1"/>
          </p:nvPr>
        </p:nvSpPr>
        <p:spPr>
          <a:xfrm>
            <a:off x="6834450" y="2831950"/>
            <a:ext cx="4218000" cy="4215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nl-NL"/>
              <a:t>Empirical results (by simulated robots)</a:t>
            </a:r>
            <a:endParaRPr/>
          </a:p>
        </p:txBody>
      </p:sp>
      <p:sp>
        <p:nvSpPr>
          <p:cNvPr id="215" name="Google Shape;215;p19"/>
          <p:cNvSpPr txBox="1">
            <a:spLocks noGrp="1"/>
          </p:cNvSpPr>
          <p:nvPr>
            <p:ph type="body" idx="1"/>
          </p:nvPr>
        </p:nvSpPr>
        <p:spPr>
          <a:xfrm>
            <a:off x="9833300" y="3950200"/>
            <a:ext cx="2144700" cy="14637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nl-NL">
                <a:solidFill>
                  <a:srgbClr val="FF0000"/>
                </a:solidFill>
              </a:rPr>
              <a:t>No concentric annuli!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16" name="Google Shape;216;p19"/>
          <p:cNvSpPr txBox="1">
            <a:spLocks noGrp="1"/>
          </p:cNvSpPr>
          <p:nvPr>
            <p:ph type="body" idx="1"/>
          </p:nvPr>
        </p:nvSpPr>
        <p:spPr>
          <a:xfrm>
            <a:off x="9277750" y="5850050"/>
            <a:ext cx="1623600" cy="4215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nl-NL"/>
              <a:t>Wilson (2004)</a:t>
            </a:r>
            <a:endParaRPr/>
          </a:p>
        </p:txBody>
      </p:sp>
      <p:pic>
        <p:nvPicPr>
          <p:cNvPr id="23" name="Google Shape;104;p13">
            <a:extLst>
              <a:ext uri="{FF2B5EF4-FFF2-40B4-BE49-F238E27FC236}">
                <a16:creationId xmlns:a16="http://schemas.microsoft.com/office/drawing/2014/main" id="{EC648A60-F532-4C8F-B5BF-3C0CF48122EC}"/>
              </a:ext>
            </a:extLst>
          </p:cNvPr>
          <p:cNvPicPr preferRelativeResize="0"/>
          <p:nvPr/>
        </p:nvPicPr>
        <p:blipFill rotWithShape="1">
          <a:blip r:embed="rId4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>
            <a:spLocks noGrp="1"/>
          </p:cNvSpPr>
          <p:nvPr>
            <p:ph type="title"/>
          </p:nvPr>
        </p:nvSpPr>
        <p:spPr>
          <a:xfrm>
            <a:off x="994050" y="156251"/>
            <a:ext cx="10058400" cy="799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Sendova and Franks Hypothesis</a:t>
            </a:r>
            <a:endParaRPr/>
          </a:p>
        </p:txBody>
      </p:sp>
      <p:sp>
        <p:nvSpPr>
          <p:cNvPr id="222" name="Google Shape;222;p20"/>
          <p:cNvSpPr txBox="1">
            <a:spLocks noGrp="1"/>
          </p:cNvSpPr>
          <p:nvPr>
            <p:ph type="body" idx="1"/>
          </p:nvPr>
        </p:nvSpPr>
        <p:spPr>
          <a:xfrm>
            <a:off x="1066800" y="1019832"/>
            <a:ext cx="9908400" cy="8769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Differential diffusion - each brood type is spaced out according to its domain of care.</a:t>
            </a:r>
            <a:endParaRPr/>
          </a:p>
        </p:txBody>
      </p:sp>
      <p:pic>
        <p:nvPicPr>
          <p:cNvPr id="223" name="Google Shape;2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050" y="1960800"/>
            <a:ext cx="5364750" cy="41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0"/>
          <p:cNvSpPr/>
          <p:nvPr/>
        </p:nvSpPr>
        <p:spPr>
          <a:xfrm>
            <a:off x="6771750" y="2457000"/>
            <a:ext cx="309600" cy="324600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0"/>
          <p:cNvSpPr txBox="1"/>
          <p:nvPr/>
        </p:nvSpPr>
        <p:spPr>
          <a:xfrm>
            <a:off x="7372800" y="2381400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Eggs and small larvae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7341900" y="2848300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Medium larvae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0"/>
          <p:cNvSpPr txBox="1"/>
          <p:nvPr/>
        </p:nvSpPr>
        <p:spPr>
          <a:xfrm>
            <a:off x="7341900" y="3419275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Large larvae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0"/>
          <p:cNvSpPr txBox="1"/>
          <p:nvPr/>
        </p:nvSpPr>
        <p:spPr>
          <a:xfrm>
            <a:off x="7341900" y="4011100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Prepupae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0"/>
          <p:cNvSpPr txBox="1"/>
          <p:nvPr/>
        </p:nvSpPr>
        <p:spPr>
          <a:xfrm>
            <a:off x="7328550" y="4510175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Pupae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0"/>
          <p:cNvSpPr/>
          <p:nvPr/>
        </p:nvSpPr>
        <p:spPr>
          <a:xfrm>
            <a:off x="6771750" y="2944300"/>
            <a:ext cx="309600" cy="324600"/>
          </a:xfrm>
          <a:prstGeom prst="rect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0"/>
          <p:cNvSpPr/>
          <p:nvPr/>
        </p:nvSpPr>
        <p:spPr>
          <a:xfrm>
            <a:off x="6771750" y="3477700"/>
            <a:ext cx="309600" cy="324600"/>
          </a:xfrm>
          <a:prstGeom prst="rect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0"/>
          <p:cNvSpPr/>
          <p:nvPr/>
        </p:nvSpPr>
        <p:spPr>
          <a:xfrm>
            <a:off x="6765075" y="4011100"/>
            <a:ext cx="309600" cy="3246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0"/>
          <p:cNvSpPr/>
          <p:nvPr/>
        </p:nvSpPr>
        <p:spPr>
          <a:xfrm>
            <a:off x="6765075" y="4544500"/>
            <a:ext cx="309600" cy="324600"/>
          </a:xfrm>
          <a:prstGeom prst="rect">
            <a:avLst/>
          </a:prstGeom>
          <a:solidFill>
            <a:srgbClr val="674EA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0"/>
          <p:cNvSpPr txBox="1"/>
          <p:nvPr/>
        </p:nvSpPr>
        <p:spPr>
          <a:xfrm>
            <a:off x="4369025" y="5815325"/>
            <a:ext cx="17391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Franks (1992)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104;p13">
            <a:extLst>
              <a:ext uri="{FF2B5EF4-FFF2-40B4-BE49-F238E27FC236}">
                <a16:creationId xmlns:a16="http://schemas.microsoft.com/office/drawing/2014/main" id="{7F21CD05-FD1F-4889-8193-D4265446D830}"/>
              </a:ext>
            </a:extLst>
          </p:cNvPr>
          <p:cNvPicPr preferRelativeResize="0"/>
          <p:nvPr/>
        </p:nvPicPr>
        <p:blipFill rotWithShape="1">
          <a:blip r:embed="rId4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"/>
          <p:cNvSpPr txBox="1">
            <a:spLocks noGrp="1"/>
          </p:cNvSpPr>
          <p:nvPr>
            <p:ph type="title"/>
          </p:nvPr>
        </p:nvSpPr>
        <p:spPr>
          <a:xfrm>
            <a:off x="994050" y="156251"/>
            <a:ext cx="10058400" cy="799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Hypothesis</a:t>
            </a:r>
            <a:endParaRPr/>
          </a:p>
        </p:txBody>
      </p:sp>
      <p:sp>
        <p:nvSpPr>
          <p:cNvPr id="240" name="Google Shape;240;p21"/>
          <p:cNvSpPr txBox="1">
            <a:spLocks noGrp="1"/>
          </p:cNvSpPr>
          <p:nvPr>
            <p:ph type="body" idx="1"/>
          </p:nvPr>
        </p:nvSpPr>
        <p:spPr>
          <a:xfrm>
            <a:off x="1066800" y="1019832"/>
            <a:ext cx="9908400" cy="8769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-NL"/>
              <a:t>Domain of care </a:t>
            </a:r>
            <a:r>
              <a:rPr lang="nl-NL" sz="21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~</a:t>
            </a:r>
            <a:r>
              <a:rPr lang="nl-NL" sz="10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nl-NL"/>
              <a:t>to amount of care that brood needs </a:t>
            </a:r>
            <a:endParaRPr/>
          </a:p>
        </p:txBody>
      </p:sp>
      <p:pic>
        <p:nvPicPr>
          <p:cNvPr id="241" name="Google Shape;2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050" y="1960800"/>
            <a:ext cx="5364750" cy="41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1"/>
          <p:cNvSpPr/>
          <p:nvPr/>
        </p:nvSpPr>
        <p:spPr>
          <a:xfrm>
            <a:off x="6771750" y="2457000"/>
            <a:ext cx="309600" cy="324600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1"/>
          <p:cNvSpPr txBox="1"/>
          <p:nvPr/>
        </p:nvSpPr>
        <p:spPr>
          <a:xfrm>
            <a:off x="7372800" y="2381400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Eggs and small larvae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1"/>
          <p:cNvSpPr txBox="1"/>
          <p:nvPr/>
        </p:nvSpPr>
        <p:spPr>
          <a:xfrm>
            <a:off x="7341900" y="2848300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Medium larvae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7341900" y="3419275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Large larvae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7341900" y="4011100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Prepupae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1"/>
          <p:cNvSpPr txBox="1"/>
          <p:nvPr/>
        </p:nvSpPr>
        <p:spPr>
          <a:xfrm>
            <a:off x="7328550" y="4510175"/>
            <a:ext cx="2796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Pupae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1"/>
          <p:cNvSpPr/>
          <p:nvPr/>
        </p:nvSpPr>
        <p:spPr>
          <a:xfrm>
            <a:off x="6771750" y="2944300"/>
            <a:ext cx="309600" cy="324600"/>
          </a:xfrm>
          <a:prstGeom prst="rect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1"/>
          <p:cNvSpPr/>
          <p:nvPr/>
        </p:nvSpPr>
        <p:spPr>
          <a:xfrm>
            <a:off x="6771750" y="3477700"/>
            <a:ext cx="309600" cy="324600"/>
          </a:xfrm>
          <a:prstGeom prst="rect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1"/>
          <p:cNvSpPr/>
          <p:nvPr/>
        </p:nvSpPr>
        <p:spPr>
          <a:xfrm>
            <a:off x="6765075" y="4011100"/>
            <a:ext cx="309600" cy="3246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1"/>
          <p:cNvSpPr/>
          <p:nvPr/>
        </p:nvSpPr>
        <p:spPr>
          <a:xfrm>
            <a:off x="6765075" y="4544500"/>
            <a:ext cx="309600" cy="324600"/>
          </a:xfrm>
          <a:prstGeom prst="rect">
            <a:avLst/>
          </a:prstGeom>
          <a:solidFill>
            <a:srgbClr val="674EA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1"/>
          <p:cNvSpPr txBox="1"/>
          <p:nvPr/>
        </p:nvSpPr>
        <p:spPr>
          <a:xfrm>
            <a:off x="6640275" y="5077900"/>
            <a:ext cx="49101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900">
                <a:latin typeface="Calibri"/>
                <a:ea typeface="Calibri"/>
                <a:cs typeface="Calibri"/>
                <a:sym typeface="Calibri"/>
              </a:rPr>
              <a:t>Eggs, pupae and prepupae are clustered very close together, medium and large larvae are on the outside, and need more space.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104;p13">
            <a:extLst>
              <a:ext uri="{FF2B5EF4-FFF2-40B4-BE49-F238E27FC236}">
                <a16:creationId xmlns:a16="http://schemas.microsoft.com/office/drawing/2014/main" id="{51CC6141-2617-42DD-8A2A-B98EE079DDB2}"/>
              </a:ext>
            </a:extLst>
          </p:cNvPr>
          <p:cNvPicPr preferRelativeResize="0"/>
          <p:nvPr/>
        </p:nvPicPr>
        <p:blipFill rotWithShape="1">
          <a:blip r:embed="rId4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67231" y="6398450"/>
            <a:ext cx="924769" cy="45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04;p13">
            <a:extLst>
              <a:ext uri="{FF2B5EF4-FFF2-40B4-BE49-F238E27FC236}">
                <a16:creationId xmlns:a16="http://schemas.microsoft.com/office/drawing/2014/main" id="{CF794096-4DF4-4FDB-BBF5-CFCC22C85914}"/>
              </a:ext>
            </a:extLst>
          </p:cNvPr>
          <p:cNvPicPr preferRelativeResize="0"/>
          <p:nvPr/>
        </p:nvPicPr>
        <p:blipFill rotWithShape="1">
          <a:blip r:embed="rId4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962" b="91985" l="6352" r="89139">
                        <a14:foregroundMark x1="37090" y1="33969" x2="37090" y2="33969"/>
                        <a14:foregroundMark x1="35041" y1="27481" x2="29508" y2="35115"/>
                        <a14:foregroundMark x1="32992" y1="34351" x2="33402" y2="34733"/>
                        <a14:foregroundMark x1="36885" y1="30916" x2="35246" y2="39313"/>
                        <a14:foregroundMark x1="20287" y1="7252" x2="21107" y2="8015"/>
                        <a14:foregroundMark x1="23566" y1="6107" x2="23975" y2="5344"/>
                        <a14:foregroundMark x1="13934" y1="26336" x2="14344" y2="24427"/>
                        <a14:foregroundMark x1="6762" y1="29008" x2="7172" y2="27481"/>
                        <a14:foregroundMark x1="9426" y1="21374" x2="9426" y2="21374"/>
                        <a14:foregroundMark x1="11885" y1="16031" x2="11885" y2="16031"/>
                        <a14:foregroundMark x1="14754" y1="11832" x2="14754" y2="11832"/>
                        <a14:foregroundMark x1="18238" y1="14122" x2="18238" y2="14122"/>
                        <a14:foregroundMark x1="32787" y1="74427" x2="32787" y2="74427"/>
                        <a14:foregroundMark x1="29098" y1="85878" x2="29098" y2="85878"/>
                        <a14:foregroundMark x1="30943" y1="82443" x2="30943" y2="82443"/>
                        <a14:foregroundMark x1="39549" y1="79389" x2="39549" y2="79389"/>
                        <a14:foregroundMark x1="35246" y1="91985" x2="35246" y2="91985"/>
                        <a14:foregroundMark x1="47951" y1="84733" x2="47951" y2="84733"/>
                        <a14:foregroundMark x1="54098" y1="86260" x2="54098" y2="86260"/>
                        <a14:foregroundMark x1="47951" y1="91221" x2="47951" y2="91221"/>
                        <a14:foregroundMark x1="85451" y1="82443" x2="85451" y2="82443"/>
                        <a14:foregroundMark x1="15779" y1="19084" x2="15779" y2="19084"/>
                        <a14:foregroundMark x1="26639" y1="4962" x2="26639" y2="4962"/>
                        <a14:backgroundMark x1="65369" y1="43130" x2="65369" y2="43130"/>
                        <a14:backgroundMark x1="47746" y1="59924" x2="47746" y2="59924"/>
                        <a14:backgroundMark x1="46721" y1="61069" x2="46721" y2="61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19631" y="6550850"/>
            <a:ext cx="924769" cy="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1661</Words>
  <Application>Microsoft Office PowerPoint</Application>
  <PresentationFormat>Widescreen</PresentationFormat>
  <Paragraphs>346</Paragraphs>
  <Slides>36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Roboto</vt:lpstr>
      <vt:lpstr>Calibri</vt:lpstr>
      <vt:lpstr>Arial</vt:lpstr>
      <vt:lpstr>Retrospect</vt:lpstr>
      <vt:lpstr>Brood sorting by ants</vt:lpstr>
      <vt:lpstr>Main character</vt:lpstr>
      <vt:lpstr>Family picture</vt:lpstr>
      <vt:lpstr>Empirical data (Sendova-Franks 2004)</vt:lpstr>
      <vt:lpstr>Question</vt:lpstr>
      <vt:lpstr>Alternative hypotheses</vt:lpstr>
      <vt:lpstr>Alternative hypotheses</vt:lpstr>
      <vt:lpstr>Sendova and Franks Hypothesis</vt:lpstr>
      <vt:lpstr>Hypothesis</vt:lpstr>
      <vt:lpstr>Hypothesis</vt:lpstr>
      <vt:lpstr>Hypothesis</vt:lpstr>
      <vt:lpstr>Hypothesis</vt:lpstr>
      <vt:lpstr>Hypothesis</vt:lpstr>
      <vt:lpstr>Model</vt:lpstr>
      <vt:lpstr>Model</vt:lpstr>
      <vt:lpstr>Model</vt:lpstr>
      <vt:lpstr>Model</vt:lpstr>
      <vt:lpstr>Model</vt:lpstr>
      <vt:lpstr>Model</vt:lpstr>
      <vt:lpstr>Model demonstration</vt:lpstr>
      <vt:lpstr>Initial placing bottom vs. center</vt:lpstr>
      <vt:lpstr>Initial placing bottom vs. center</vt:lpstr>
      <vt:lpstr>Initial placing bottom vs. center</vt:lpstr>
      <vt:lpstr> Care domain proportional to weight vs. equal</vt:lpstr>
      <vt:lpstr> Care domain proportional to weight vs. equal for all larvae</vt:lpstr>
      <vt:lpstr> Tiredness dependent on weight vs. equal for all larvae</vt:lpstr>
      <vt:lpstr> Tiredness dependent on weight vs. equal for all larvae</vt:lpstr>
      <vt:lpstr>RMS of brood displacement  model vs. empirical (Sendova-Franks, 2004)</vt:lpstr>
      <vt:lpstr>RMS of brood displacement  model vs. empirical</vt:lpstr>
      <vt:lpstr>Mean duration of brood movement by ants model vs. empirical</vt:lpstr>
      <vt:lpstr>Mean duration of brood movement by ants model vs. empirical</vt:lpstr>
      <vt:lpstr>Summary of results</vt:lpstr>
      <vt:lpstr>Conclusion</vt:lpstr>
      <vt:lpstr>Discussion</vt:lpstr>
      <vt:lpstr>Further research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Brood sorting by ants</dc:title>
  <dc:creator>Corine Nijhof</dc:creator>
  <cp:lastModifiedBy>Corine Nijhof</cp:lastModifiedBy>
  <cp:revision>11</cp:revision>
  <dcterms:modified xsi:type="dcterms:W3CDTF">2021-06-30T18:46:04Z</dcterms:modified>
</cp:coreProperties>
</file>